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85" r:id="rId3"/>
    <p:sldId id="256" r:id="rId4"/>
    <p:sldId id="291" r:id="rId5"/>
    <p:sldId id="325" r:id="rId6"/>
    <p:sldId id="289" r:id="rId7"/>
    <p:sldId id="343" r:id="rId8"/>
    <p:sldId id="290" r:id="rId9"/>
    <p:sldId id="262" r:id="rId10"/>
    <p:sldId id="263" r:id="rId11"/>
    <p:sldId id="268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4" r:id="rId20"/>
    <p:sldId id="293" r:id="rId21"/>
    <p:sldId id="335" r:id="rId22"/>
    <p:sldId id="336" r:id="rId23"/>
    <p:sldId id="324" r:id="rId24"/>
    <p:sldId id="267" r:id="rId25"/>
    <p:sldId id="266" r:id="rId26"/>
    <p:sldId id="338" r:id="rId27"/>
    <p:sldId id="294" r:id="rId28"/>
    <p:sldId id="297" r:id="rId29"/>
    <p:sldId id="274" r:id="rId30"/>
    <p:sldId id="301" r:id="rId31"/>
    <p:sldId id="342" r:id="rId32"/>
    <p:sldId id="316" r:id="rId33"/>
    <p:sldId id="321" r:id="rId34"/>
    <p:sldId id="320" r:id="rId35"/>
    <p:sldId id="276" r:id="rId36"/>
    <p:sldId id="277" r:id="rId37"/>
    <p:sldId id="278" r:id="rId38"/>
    <p:sldId id="279" r:id="rId39"/>
    <p:sldId id="304" r:id="rId40"/>
    <p:sldId id="314" r:id="rId41"/>
    <p:sldId id="319" r:id="rId42"/>
    <p:sldId id="309" r:id="rId43"/>
    <p:sldId id="306" r:id="rId44"/>
    <p:sldId id="264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986"/>
    <a:srgbClr val="A50021"/>
    <a:srgbClr val="FFFF66"/>
    <a:srgbClr val="FF3300"/>
    <a:srgbClr val="000099"/>
    <a:srgbClr val="003399"/>
    <a:srgbClr val="663300"/>
    <a:srgbClr val="660066"/>
    <a:srgbClr val="0033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88968" autoAdjust="0"/>
  </p:normalViewPr>
  <p:slideViewPr>
    <p:cSldViewPr>
      <p:cViewPr varScale="1">
        <p:scale>
          <a:sx n="65" d="100"/>
          <a:sy n="65" d="100"/>
        </p:scale>
        <p:origin x="-92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E7935-4099-47D8-BEB2-5AA5DDCE5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7089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00F2D-612D-489C-9B8C-62E86661B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9365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B6067-3111-48A6-B82E-7C1B88C33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339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15B3A-0B07-4694-B976-A36CCB98E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1711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411144 w 794"/>
                <a:gd name="T1" fmla="*/ 86777 h 414"/>
                <a:gd name="T2" fmla="*/ 367685 w 794"/>
                <a:gd name="T3" fmla="*/ 69881 h 414"/>
                <a:gd name="T4" fmla="*/ 287994 w 794"/>
                <a:gd name="T5" fmla="*/ 46175 h 414"/>
                <a:gd name="T6" fmla="*/ 36754 w 794"/>
                <a:gd name="T7" fmla="*/ 0 h 414"/>
                <a:gd name="T8" fmla="*/ 11854 w 794"/>
                <a:gd name="T9" fmla="*/ 4375 h 414"/>
                <a:gd name="T10" fmla="*/ 0 w 794"/>
                <a:gd name="T11" fmla="*/ 18250 h 414"/>
                <a:gd name="T12" fmla="*/ 14446 w 794"/>
                <a:gd name="T13" fmla="*/ 34082 h 414"/>
                <a:gd name="T14" fmla="*/ 295141 w 794"/>
                <a:gd name="T15" fmla="*/ 89909 h 414"/>
                <a:gd name="T16" fmla="*/ 356642 w 794"/>
                <a:gd name="T17" fmla="*/ 86334 h 414"/>
                <a:gd name="T18" fmla="*/ 406366 w 794"/>
                <a:gd name="T19" fmla="*/ 90958 h 414"/>
                <a:gd name="T20" fmla="*/ 411144 w 794"/>
                <a:gd name="T21" fmla="*/ 86777 h 414"/>
                <a:gd name="T22" fmla="*/ 411144 w 794"/>
                <a:gd name="T23" fmla="*/ 8677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099 w 1586"/>
                <a:gd name="T1" fmla="*/ 0 h 821"/>
                <a:gd name="T2" fmla="*/ 10677 w 1586"/>
                <a:gd name="T3" fmla="*/ 1767 h 821"/>
                <a:gd name="T4" fmla="*/ 11455 w 1586"/>
                <a:gd name="T5" fmla="*/ 2172 h 821"/>
                <a:gd name="T6" fmla="*/ 12724 w 1586"/>
                <a:gd name="T7" fmla="*/ 2696 h 821"/>
                <a:gd name="T8" fmla="*/ 12556 w 1586"/>
                <a:gd name="T9" fmla="*/ 2795 h 821"/>
                <a:gd name="T10" fmla="*/ 10828 w 1586"/>
                <a:gd name="T11" fmla="*/ 2679 h 821"/>
                <a:gd name="T12" fmla="*/ 9184 w 1586"/>
                <a:gd name="T13" fmla="*/ 2761 h 821"/>
                <a:gd name="T14" fmla="*/ 332 w 1586"/>
                <a:gd name="T15" fmla="*/ 1017 h 821"/>
                <a:gd name="T16" fmla="*/ 0 w 1586"/>
                <a:gd name="T17" fmla="*/ 511 h 821"/>
                <a:gd name="T18" fmla="*/ 368 w 1586"/>
                <a:gd name="T19" fmla="*/ 108 h 821"/>
                <a:gd name="T20" fmla="*/ 1099 w 1586"/>
                <a:gd name="T21" fmla="*/ 0 h 821"/>
                <a:gd name="T22" fmla="*/ 109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1126 h 747"/>
                <a:gd name="T2" fmla="*/ 7510 w 1049"/>
                <a:gd name="T3" fmla="*/ 2590 h 747"/>
                <a:gd name="T4" fmla="*/ 7650 w 1049"/>
                <a:gd name="T5" fmla="*/ 1852 h 747"/>
                <a:gd name="T6" fmla="*/ 8545 w 1049"/>
                <a:gd name="T7" fmla="*/ 1464 h 747"/>
                <a:gd name="T8" fmla="*/ 635 w 1049"/>
                <a:gd name="T9" fmla="*/ 0 h 747"/>
                <a:gd name="T10" fmla="*/ 0 w 1049"/>
                <a:gd name="T11" fmla="*/ 439 h 747"/>
                <a:gd name="T12" fmla="*/ 0 w 1049"/>
                <a:gd name="T13" fmla="*/ 1126 h 747"/>
                <a:gd name="T14" fmla="*/ 0 w 1049"/>
                <a:gd name="T15" fmla="*/ 1126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875 w 150"/>
                  <a:gd name="T1" fmla="*/ 0 h 173"/>
                  <a:gd name="T2" fmla="*/ 322 w 150"/>
                  <a:gd name="T3" fmla="*/ 238 h 173"/>
                  <a:gd name="T4" fmla="*/ 0 w 150"/>
                  <a:gd name="T5" fmla="*/ 621 h 173"/>
                  <a:gd name="T6" fmla="*/ 637 w 150"/>
                  <a:gd name="T7" fmla="*/ 574 h 173"/>
                  <a:gd name="T8" fmla="*/ 821 w 150"/>
                  <a:gd name="T9" fmla="*/ 303 h 173"/>
                  <a:gd name="T10" fmla="*/ 1197 w 150"/>
                  <a:gd name="T11" fmla="*/ 96 h 173"/>
                  <a:gd name="T12" fmla="*/ 875 w 150"/>
                  <a:gd name="T13" fmla="*/ 0 h 173"/>
                  <a:gd name="T14" fmla="*/ 87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261 w 1684"/>
                  <a:gd name="T1" fmla="*/ 0 h 880"/>
                  <a:gd name="T2" fmla="*/ 510 w 1684"/>
                  <a:gd name="T3" fmla="*/ 179 h 880"/>
                  <a:gd name="T4" fmla="*/ 0 w 1684"/>
                  <a:gd name="T5" fmla="*/ 715 h 880"/>
                  <a:gd name="T6" fmla="*/ 544 w 1684"/>
                  <a:gd name="T7" fmla="*/ 1233 h 880"/>
                  <a:gd name="T8" fmla="*/ 9562 w 1684"/>
                  <a:gd name="T9" fmla="*/ 2979 h 880"/>
                  <a:gd name="T10" fmla="*/ 11505 w 1684"/>
                  <a:gd name="T11" fmla="*/ 2870 h 880"/>
                  <a:gd name="T12" fmla="*/ 13079 w 1684"/>
                  <a:gd name="T13" fmla="*/ 3024 h 880"/>
                  <a:gd name="T14" fmla="*/ 13625 w 1684"/>
                  <a:gd name="T15" fmla="*/ 2779 h 880"/>
                  <a:gd name="T16" fmla="*/ 12151 w 1684"/>
                  <a:gd name="T17" fmla="*/ 2281 h 880"/>
                  <a:gd name="T18" fmla="*/ 11552 w 1684"/>
                  <a:gd name="T19" fmla="*/ 1762 h 880"/>
                  <a:gd name="T20" fmla="*/ 11080 w 1684"/>
                  <a:gd name="T21" fmla="*/ 1811 h 880"/>
                  <a:gd name="T22" fmla="*/ 11641 w 1684"/>
                  <a:gd name="T23" fmla="*/ 2281 h 880"/>
                  <a:gd name="T24" fmla="*/ 12767 w 1684"/>
                  <a:gd name="T25" fmla="*/ 2782 h 880"/>
                  <a:gd name="T26" fmla="*/ 11434 w 1684"/>
                  <a:gd name="T27" fmla="*/ 2704 h 880"/>
                  <a:gd name="T28" fmla="*/ 9861 w 1684"/>
                  <a:gd name="T29" fmla="*/ 2795 h 880"/>
                  <a:gd name="T30" fmla="*/ 10152 w 1684"/>
                  <a:gd name="T31" fmla="*/ 2232 h 880"/>
                  <a:gd name="T32" fmla="*/ 10826 w 1684"/>
                  <a:gd name="T33" fmla="*/ 1849 h 880"/>
                  <a:gd name="T34" fmla="*/ 10037 w 1684"/>
                  <a:gd name="T35" fmla="*/ 1897 h 880"/>
                  <a:gd name="T36" fmla="*/ 9425 w 1684"/>
                  <a:gd name="T37" fmla="*/ 2262 h 880"/>
                  <a:gd name="T38" fmla="*/ 9217 w 1684"/>
                  <a:gd name="T39" fmla="*/ 2720 h 880"/>
                  <a:gd name="T40" fmla="*/ 867 w 1684"/>
                  <a:gd name="T41" fmla="*/ 1065 h 880"/>
                  <a:gd name="T42" fmla="*/ 646 w 1684"/>
                  <a:gd name="T43" fmla="*/ 738 h 880"/>
                  <a:gd name="T44" fmla="*/ 833 w 1684"/>
                  <a:gd name="T45" fmla="*/ 328 h 880"/>
                  <a:gd name="T46" fmla="*/ 1753 w 1684"/>
                  <a:gd name="T47" fmla="*/ 0 h 880"/>
                  <a:gd name="T48" fmla="*/ 1261 w 1684"/>
                  <a:gd name="T49" fmla="*/ 0 h 880"/>
                  <a:gd name="T50" fmla="*/ 126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810 w 1190"/>
                  <a:gd name="T1" fmla="*/ 0 h 500"/>
                  <a:gd name="T2" fmla="*/ 9627 w 1190"/>
                  <a:gd name="T3" fmla="*/ 1680 h 500"/>
                  <a:gd name="T4" fmla="*/ 8699 w 1190"/>
                  <a:gd name="T5" fmla="*/ 1714 h 500"/>
                  <a:gd name="T6" fmla="*/ 0 w 1190"/>
                  <a:gd name="T7" fmla="*/ 92 h 500"/>
                  <a:gd name="T8" fmla="*/ 810 w 1190"/>
                  <a:gd name="T9" fmla="*/ 0 h 500"/>
                  <a:gd name="T10" fmla="*/ 81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948 w 160"/>
                  <a:gd name="T1" fmla="*/ 0 h 335"/>
                  <a:gd name="T2" fmla="*/ 155 w 160"/>
                  <a:gd name="T3" fmla="*/ 359 h 335"/>
                  <a:gd name="T4" fmla="*/ 0 w 160"/>
                  <a:gd name="T5" fmla="*/ 771 h 335"/>
                  <a:gd name="T6" fmla="*/ 272 w 160"/>
                  <a:gd name="T7" fmla="*/ 1055 h 335"/>
                  <a:gd name="T8" fmla="*/ 765 w 160"/>
                  <a:gd name="T9" fmla="*/ 1125 h 335"/>
                  <a:gd name="T10" fmla="*/ 620 w 160"/>
                  <a:gd name="T11" fmla="*/ 515 h 335"/>
                  <a:gd name="T12" fmla="*/ 1304 w 160"/>
                  <a:gd name="T13" fmla="*/ 59 h 335"/>
                  <a:gd name="T14" fmla="*/ 948 w 160"/>
                  <a:gd name="T15" fmla="*/ 0 h 335"/>
                  <a:gd name="T16" fmla="*/ 94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14 w 489"/>
                  <a:gd name="T1" fmla="*/ 119 h 296"/>
                  <a:gd name="T2" fmla="*/ 1272 w 489"/>
                  <a:gd name="T3" fmla="*/ 229 h 296"/>
                  <a:gd name="T4" fmla="*/ 2580 w 489"/>
                  <a:gd name="T5" fmla="*/ 475 h 296"/>
                  <a:gd name="T6" fmla="*/ 3504 w 489"/>
                  <a:gd name="T7" fmla="*/ 842 h 296"/>
                  <a:gd name="T8" fmla="*/ 2596 w 489"/>
                  <a:gd name="T9" fmla="*/ 796 h 296"/>
                  <a:gd name="T10" fmla="*/ 1104 w 489"/>
                  <a:gd name="T11" fmla="*/ 505 h 296"/>
                  <a:gd name="T12" fmla="*/ 397 w 489"/>
                  <a:gd name="T13" fmla="*/ 277 h 296"/>
                  <a:gd name="T14" fmla="*/ 849 w 489"/>
                  <a:gd name="T15" fmla="*/ 564 h 296"/>
                  <a:gd name="T16" fmla="*/ 2165 w 489"/>
                  <a:gd name="T17" fmla="*/ 933 h 296"/>
                  <a:gd name="T18" fmla="*/ 3708 w 489"/>
                  <a:gd name="T19" fmla="*/ 1026 h 296"/>
                  <a:gd name="T20" fmla="*/ 3892 w 489"/>
                  <a:gd name="T21" fmla="*/ 775 h 296"/>
                  <a:gd name="T22" fmla="*/ 3137 w 489"/>
                  <a:gd name="T23" fmla="*/ 416 h 296"/>
                  <a:gd name="T24" fmla="*/ 1352 w 489"/>
                  <a:gd name="T25" fmla="*/ 59 h 296"/>
                  <a:gd name="T26" fmla="*/ 0 w 489"/>
                  <a:gd name="T27" fmla="*/ 0 h 296"/>
                  <a:gd name="T28" fmla="*/ 114 w 489"/>
                  <a:gd name="T29" fmla="*/ 119 h 296"/>
                  <a:gd name="T30" fmla="*/ 114 w 489"/>
                  <a:gd name="T31" fmla="*/ 11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196 w 794"/>
                <a:gd name="T1" fmla="*/ 50 h 414"/>
                <a:gd name="T2" fmla="*/ 176 w 794"/>
                <a:gd name="T3" fmla="*/ 40 h 414"/>
                <a:gd name="T4" fmla="*/ 137 w 794"/>
                <a:gd name="T5" fmla="*/ 26 h 414"/>
                <a:gd name="T6" fmla="*/ 17 w 794"/>
                <a:gd name="T7" fmla="*/ 0 h 414"/>
                <a:gd name="T8" fmla="*/ 6 w 794"/>
                <a:gd name="T9" fmla="*/ 3 h 414"/>
                <a:gd name="T10" fmla="*/ 0 w 794"/>
                <a:gd name="T11" fmla="*/ 11 h 414"/>
                <a:gd name="T12" fmla="*/ 6 w 794"/>
                <a:gd name="T13" fmla="*/ 20 h 414"/>
                <a:gd name="T14" fmla="*/ 141 w 794"/>
                <a:gd name="T15" fmla="*/ 52 h 414"/>
                <a:gd name="T16" fmla="*/ 170 w 794"/>
                <a:gd name="T17" fmla="*/ 49 h 414"/>
                <a:gd name="T18" fmla="*/ 195 w 794"/>
                <a:gd name="T19" fmla="*/ 52 h 414"/>
                <a:gd name="T20" fmla="*/ 196 w 794"/>
                <a:gd name="T21" fmla="*/ 50 h 414"/>
                <a:gd name="T22" fmla="*/ 196 w 794"/>
                <a:gd name="T23" fmla="*/ 5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5 w 1586"/>
                <a:gd name="T3" fmla="*/ 1 h 821"/>
                <a:gd name="T4" fmla="*/ 6 w 1586"/>
                <a:gd name="T5" fmla="*/ 1 h 821"/>
                <a:gd name="T6" fmla="*/ 6 w 1586"/>
                <a:gd name="T7" fmla="*/ 1 h 821"/>
                <a:gd name="T8" fmla="*/ 6 w 1586"/>
                <a:gd name="T9" fmla="*/ 2 h 821"/>
                <a:gd name="T10" fmla="*/ 5 w 1586"/>
                <a:gd name="T11" fmla="*/ 1 h 821"/>
                <a:gd name="T12" fmla="*/ 4 w 1586"/>
                <a:gd name="T13" fmla="*/ 2 h 821"/>
                <a:gd name="T14" fmla="*/ 0 w 1586"/>
                <a:gd name="T15" fmla="*/ 1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 h 747"/>
                <a:gd name="T2" fmla="*/ 4 w 1049"/>
                <a:gd name="T3" fmla="*/ 1 h 747"/>
                <a:gd name="T4" fmla="*/ 4 w 1049"/>
                <a:gd name="T5" fmla="*/ 1 h 747"/>
                <a:gd name="T6" fmla="*/ 4 w 1049"/>
                <a:gd name="T7" fmla="*/ 1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1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1 h 880"/>
                  <a:gd name="T8" fmla="*/ 4 w 1684"/>
                  <a:gd name="T9" fmla="*/ 2 h 880"/>
                  <a:gd name="T10" fmla="*/ 6 w 1684"/>
                  <a:gd name="T11" fmla="*/ 2 h 880"/>
                  <a:gd name="T12" fmla="*/ 6 w 1684"/>
                  <a:gd name="T13" fmla="*/ 2 h 880"/>
                  <a:gd name="T14" fmla="*/ 7 w 1684"/>
                  <a:gd name="T15" fmla="*/ 2 h 880"/>
                  <a:gd name="T16" fmla="*/ 6 w 1684"/>
                  <a:gd name="T17" fmla="*/ 1 h 880"/>
                  <a:gd name="T18" fmla="*/ 6 w 1684"/>
                  <a:gd name="T19" fmla="*/ 1 h 880"/>
                  <a:gd name="T20" fmla="*/ 5 w 1684"/>
                  <a:gd name="T21" fmla="*/ 1 h 880"/>
                  <a:gd name="T22" fmla="*/ 6 w 1684"/>
                  <a:gd name="T23" fmla="*/ 1 h 880"/>
                  <a:gd name="T24" fmla="*/ 6 w 1684"/>
                  <a:gd name="T25" fmla="*/ 2 h 880"/>
                  <a:gd name="T26" fmla="*/ 6 w 1684"/>
                  <a:gd name="T27" fmla="*/ 1 h 880"/>
                  <a:gd name="T28" fmla="*/ 5 w 1684"/>
                  <a:gd name="T29" fmla="*/ 2 h 880"/>
                  <a:gd name="T30" fmla="*/ 5 w 1684"/>
                  <a:gd name="T31" fmla="*/ 1 h 880"/>
                  <a:gd name="T32" fmla="*/ 5 w 1684"/>
                  <a:gd name="T33" fmla="*/ 1 h 880"/>
                  <a:gd name="T34" fmla="*/ 5 w 1684"/>
                  <a:gd name="T35" fmla="*/ 1 h 880"/>
                  <a:gd name="T36" fmla="*/ 4 w 1684"/>
                  <a:gd name="T37" fmla="*/ 1 h 880"/>
                  <a:gd name="T38" fmla="*/ 4 w 1684"/>
                  <a:gd name="T39" fmla="*/ 1 h 880"/>
                  <a:gd name="T40" fmla="*/ 0 w 1684"/>
                  <a:gd name="T41" fmla="*/ 1 h 880"/>
                  <a:gd name="T42" fmla="*/ 0 w 1684"/>
                  <a:gd name="T43" fmla="*/ 0 h 880"/>
                  <a:gd name="T44" fmla="*/ 0 w 1684"/>
                  <a:gd name="T45" fmla="*/ 0 h 880"/>
                  <a:gd name="T46" fmla="*/ 1 w 1684"/>
                  <a:gd name="T47" fmla="*/ 0 h 880"/>
                  <a:gd name="T48" fmla="*/ 1 w 1684"/>
                  <a:gd name="T49" fmla="*/ 0 h 880"/>
                  <a:gd name="T50" fmla="*/ 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5 w 1190"/>
                  <a:gd name="T3" fmla="*/ 1 h 500"/>
                  <a:gd name="T4" fmla="*/ 4 w 1190"/>
                  <a:gd name="T5" fmla="*/ 1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1 h 335"/>
                  <a:gd name="T8" fmla="*/ 0 w 160"/>
                  <a:gd name="T9" fmla="*/ 1 h 335"/>
                  <a:gd name="T10" fmla="*/ 0 w 160"/>
                  <a:gd name="T11" fmla="*/ 0 h 335"/>
                  <a:gd name="T12" fmla="*/ 1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1 w 489"/>
                  <a:gd name="T3" fmla="*/ 0 h 296"/>
                  <a:gd name="T4" fmla="*/ 1 w 489"/>
                  <a:gd name="T5" fmla="*/ 0 h 296"/>
                  <a:gd name="T6" fmla="*/ 2 w 489"/>
                  <a:gd name="T7" fmla="*/ 0 h 296"/>
                  <a:gd name="T8" fmla="*/ 1 w 489"/>
                  <a:gd name="T9" fmla="*/ 0 h 296"/>
                  <a:gd name="T10" fmla="*/ 1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1 w 489"/>
                  <a:gd name="T17" fmla="*/ 0 h 296"/>
                  <a:gd name="T18" fmla="*/ 2 w 489"/>
                  <a:gd name="T19" fmla="*/ 1 h 296"/>
                  <a:gd name="T20" fmla="*/ 2 w 489"/>
                  <a:gd name="T21" fmla="*/ 0 h 296"/>
                  <a:gd name="T22" fmla="*/ 2 w 489"/>
                  <a:gd name="T23" fmla="*/ 0 h 296"/>
                  <a:gd name="T24" fmla="*/ 1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802B5-19EB-4FD1-A9F6-EAB6479C2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0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DDC47-8E0D-439C-93FA-7ABA775F0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30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3855F-7BC5-4833-8A74-393ECAD38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74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A2337-3FC6-41F6-A4F1-C569C2426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570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C2AC4-0A33-4193-B5A7-D5130D9A80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39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593DB-D39B-48EC-B478-3C16033C0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69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3EEF7-1C43-4CF5-B42B-4429626A06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3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2E4BB-E72A-4D7C-92EF-A25DEF17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3989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CAF0C-A311-4058-A20F-EF136188D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65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E16E7-DB3A-4578-B771-ED7B0FE3E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977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A3DF-C2BB-43B3-B84F-4E328FF8B2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74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F757-161F-4848-9233-9718331C8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2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1F5C-BCB4-44B8-B68D-399197866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2022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6429D-4489-434A-A3FF-C8E264830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640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CA1C-2165-4D20-A675-AC182A60D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37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37269-3DC4-4BAE-8BDA-4303ED228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208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86C4B-AA00-45C9-B2E8-55538D10C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3854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36201-74B3-4F26-A61E-B87D46C7F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3460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23E53-24EA-4415-8EB4-A68BFBFE6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625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C732DB9-6AC7-47AB-BCEE-E0B3580BA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allAtOnce">
        <p:tmplLst>
          <p:tmpl lvl="1">
            <p:tnLst>
              <p:par>
                <p:cTn presetID="28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1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8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1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8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1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8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1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8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1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A88D8FE-6C66-4687-BC83-D884676AC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25 w 2177"/>
                <a:gd name="T1" fmla="*/ 20 h 1298"/>
                <a:gd name="T2" fmla="*/ 23 w 2177"/>
                <a:gd name="T3" fmla="*/ 18 h 1298"/>
                <a:gd name="T4" fmla="*/ 21 w 2177"/>
                <a:gd name="T5" fmla="*/ 8 h 1298"/>
                <a:gd name="T6" fmla="*/ 34 w 2177"/>
                <a:gd name="T7" fmla="*/ 6 h 1298"/>
                <a:gd name="T8" fmla="*/ 35 w 2177"/>
                <a:gd name="T9" fmla="*/ 4 h 1298"/>
                <a:gd name="T10" fmla="*/ 33 w 2177"/>
                <a:gd name="T11" fmla="*/ 2 h 1298"/>
                <a:gd name="T12" fmla="*/ 20 w 2177"/>
                <a:gd name="T13" fmla="*/ 4 h 1298"/>
                <a:gd name="T14" fmla="*/ 20 w 2177"/>
                <a:gd name="T15" fmla="*/ 1 h 1298"/>
                <a:gd name="T16" fmla="*/ 17 w 2177"/>
                <a:gd name="T17" fmla="*/ 0 h 1298"/>
                <a:gd name="T18" fmla="*/ 15 w 2177"/>
                <a:gd name="T19" fmla="*/ 1 h 1298"/>
                <a:gd name="T20" fmla="*/ 14 w 2177"/>
                <a:gd name="T21" fmla="*/ 2 h 1298"/>
                <a:gd name="T22" fmla="*/ 15 w 2177"/>
                <a:gd name="T23" fmla="*/ 5 h 1298"/>
                <a:gd name="T24" fmla="*/ 11 w 2177"/>
                <a:gd name="T25" fmla="*/ 7 h 1298"/>
                <a:gd name="T26" fmla="*/ 16 w 2177"/>
                <a:gd name="T27" fmla="*/ 8 h 1298"/>
                <a:gd name="T28" fmla="*/ 18 w 2177"/>
                <a:gd name="T29" fmla="*/ 14 h 1298"/>
                <a:gd name="T30" fmla="*/ 3 w 2177"/>
                <a:gd name="T31" fmla="*/ 8 h 1298"/>
                <a:gd name="T32" fmla="*/ 1 w 2177"/>
                <a:gd name="T33" fmla="*/ 8 h 1298"/>
                <a:gd name="T34" fmla="*/ 0 w 2177"/>
                <a:gd name="T35" fmla="*/ 10 h 1298"/>
                <a:gd name="T36" fmla="*/ 1 w 2177"/>
                <a:gd name="T37" fmla="*/ 13 h 1298"/>
                <a:gd name="T38" fmla="*/ 18 w 2177"/>
                <a:gd name="T39" fmla="*/ 21 h 1298"/>
                <a:gd name="T40" fmla="*/ 22 w 2177"/>
                <a:gd name="T41" fmla="*/ 20 h 1298"/>
                <a:gd name="T42" fmla="*/ 25 w 2177"/>
                <a:gd name="T43" fmla="*/ 21 h 1298"/>
                <a:gd name="T44" fmla="*/ 25 w 2177"/>
                <a:gd name="T45" fmla="*/ 20 h 1298"/>
                <a:gd name="T46" fmla="*/ 25 w 2177"/>
                <a:gd name="T47" fmla="*/ 2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 w 143"/>
                <a:gd name="T3" fmla="*/ 0 h 258"/>
                <a:gd name="T4" fmla="*/ 2 w 143"/>
                <a:gd name="T5" fmla="*/ 4 h 258"/>
                <a:gd name="T6" fmla="*/ 0 w 143"/>
                <a:gd name="T7" fmla="*/ 5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2 w 1586"/>
                <a:gd name="T1" fmla="*/ 0 h 821"/>
                <a:gd name="T2" fmla="*/ 20 w 1586"/>
                <a:gd name="T3" fmla="*/ 8 h 821"/>
                <a:gd name="T4" fmla="*/ 22 w 1586"/>
                <a:gd name="T5" fmla="*/ 9 h 821"/>
                <a:gd name="T6" fmla="*/ 24 w 1586"/>
                <a:gd name="T7" fmla="*/ 12 h 821"/>
                <a:gd name="T8" fmla="*/ 24 w 1586"/>
                <a:gd name="T9" fmla="*/ 12 h 821"/>
                <a:gd name="T10" fmla="*/ 21 w 1586"/>
                <a:gd name="T11" fmla="*/ 12 h 821"/>
                <a:gd name="T12" fmla="*/ 17 w 1586"/>
                <a:gd name="T13" fmla="*/ 12 h 821"/>
                <a:gd name="T14" fmla="*/ 0 w 1586"/>
                <a:gd name="T15" fmla="*/ 4 h 821"/>
                <a:gd name="T16" fmla="*/ 0 w 1586"/>
                <a:gd name="T17" fmla="*/ 2 h 821"/>
                <a:gd name="T18" fmla="*/ 0 w 1586"/>
                <a:gd name="T19" fmla="*/ 0 h 821"/>
                <a:gd name="T20" fmla="*/ 2 w 1586"/>
                <a:gd name="T21" fmla="*/ 0 h 821"/>
                <a:gd name="T22" fmla="*/ 2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6 h 747"/>
                <a:gd name="T2" fmla="*/ 15 w 1049"/>
                <a:gd name="T3" fmla="*/ 12 h 747"/>
                <a:gd name="T4" fmla="*/ 15 w 1049"/>
                <a:gd name="T5" fmla="*/ 9 h 747"/>
                <a:gd name="T6" fmla="*/ 17 w 1049"/>
                <a:gd name="T7" fmla="*/ 7 h 747"/>
                <a:gd name="T8" fmla="*/ 2 w 1049"/>
                <a:gd name="T9" fmla="*/ 0 h 747"/>
                <a:gd name="T10" fmla="*/ 0 w 1049"/>
                <a:gd name="T11" fmla="*/ 2 h 747"/>
                <a:gd name="T12" fmla="*/ 0 w 1049"/>
                <a:gd name="T13" fmla="*/ 6 h 747"/>
                <a:gd name="T14" fmla="*/ 0 w 1049"/>
                <a:gd name="T15" fmla="*/ 6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2 w 272"/>
                <a:gd name="T3" fmla="*/ 0 h 241"/>
                <a:gd name="T4" fmla="*/ 3 w 272"/>
                <a:gd name="T5" fmla="*/ 1 h 241"/>
                <a:gd name="T6" fmla="*/ 4 w 272"/>
                <a:gd name="T7" fmla="*/ 3 h 241"/>
                <a:gd name="T8" fmla="*/ 2 w 272"/>
                <a:gd name="T9" fmla="*/ 3 h 241"/>
                <a:gd name="T10" fmla="*/ 0 w 272"/>
                <a:gd name="T11" fmla="*/ 4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8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 w 152"/>
                <a:gd name="T1" fmla="*/ 1 h 224"/>
                <a:gd name="T2" fmla="*/ 3 w 152"/>
                <a:gd name="T3" fmla="*/ 4 h 224"/>
                <a:gd name="T4" fmla="*/ 0 w 152"/>
                <a:gd name="T5" fmla="*/ 1 h 224"/>
                <a:gd name="T6" fmla="*/ 2 w 152"/>
                <a:gd name="T7" fmla="*/ 0 h 224"/>
                <a:gd name="T8" fmla="*/ 3 w 152"/>
                <a:gd name="T9" fmla="*/ 1 h 224"/>
                <a:gd name="T10" fmla="*/ 3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8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 h 764"/>
                <a:gd name="T2" fmla="*/ 2 w 386"/>
                <a:gd name="T3" fmla="*/ 0 h 764"/>
                <a:gd name="T4" fmla="*/ 4 w 386"/>
                <a:gd name="T5" fmla="*/ 1 h 764"/>
                <a:gd name="T6" fmla="*/ 7 w 386"/>
                <a:gd name="T7" fmla="*/ 12 h 764"/>
                <a:gd name="T8" fmla="*/ 5 w 386"/>
                <a:gd name="T9" fmla="*/ 12 h 764"/>
                <a:gd name="T10" fmla="*/ 3 w 386"/>
                <a:gd name="T11" fmla="*/ 11 h 764"/>
                <a:gd name="T12" fmla="*/ 0 w 386"/>
                <a:gd name="T13" fmla="*/ 2 h 764"/>
                <a:gd name="T14" fmla="*/ 0 w 386"/>
                <a:gd name="T15" fmla="*/ 2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8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1 w 728"/>
                <a:gd name="T1" fmla="*/ 0 h 348"/>
                <a:gd name="T2" fmla="*/ 0 w 728"/>
                <a:gd name="T3" fmla="*/ 2 h 348"/>
                <a:gd name="T4" fmla="*/ 1 w 728"/>
                <a:gd name="T5" fmla="*/ 6 h 348"/>
                <a:gd name="T6" fmla="*/ 12 w 728"/>
                <a:gd name="T7" fmla="*/ 4 h 348"/>
                <a:gd name="T8" fmla="*/ 12 w 728"/>
                <a:gd name="T9" fmla="*/ 1 h 348"/>
                <a:gd name="T10" fmla="*/ 11 w 728"/>
                <a:gd name="T11" fmla="*/ 0 h 348"/>
                <a:gd name="T12" fmla="*/ 1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8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5 w 312"/>
                <a:gd name="T1" fmla="*/ 0 h 135"/>
                <a:gd name="T2" fmla="*/ 0 w 312"/>
                <a:gd name="T3" fmla="*/ 1 h 135"/>
                <a:gd name="T4" fmla="*/ 5 w 312"/>
                <a:gd name="T5" fmla="*/ 2 h 135"/>
                <a:gd name="T6" fmla="*/ 5 w 312"/>
                <a:gd name="T7" fmla="*/ 0 h 135"/>
                <a:gd name="T8" fmla="*/ 5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8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 h 175"/>
                    <a:gd name="T2" fmla="*/ 2 w 313"/>
                    <a:gd name="T3" fmla="*/ 0 h 175"/>
                    <a:gd name="T4" fmla="*/ 4 w 313"/>
                    <a:gd name="T5" fmla="*/ 0 h 175"/>
                    <a:gd name="T6" fmla="*/ 5 w 313"/>
                    <a:gd name="T7" fmla="*/ 0 h 175"/>
                    <a:gd name="T8" fmla="*/ 5 w 313"/>
                    <a:gd name="T9" fmla="*/ 1 h 175"/>
                    <a:gd name="T10" fmla="*/ 3 w 313"/>
                    <a:gd name="T11" fmla="*/ 1 h 175"/>
                    <a:gd name="T12" fmla="*/ 2 w 313"/>
                    <a:gd name="T13" fmla="*/ 1 h 175"/>
                    <a:gd name="T14" fmla="*/ 1 w 313"/>
                    <a:gd name="T15" fmla="*/ 2 h 175"/>
                    <a:gd name="T16" fmla="*/ 0 w 313"/>
                    <a:gd name="T17" fmla="*/ 1 h 175"/>
                    <a:gd name="T18" fmla="*/ 0 w 313"/>
                    <a:gd name="T19" fmla="*/ 1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9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3 w 230"/>
                    <a:gd name="T3" fmla="*/ 5 h 266"/>
                    <a:gd name="T4" fmla="*/ 4 w 230"/>
                    <a:gd name="T5" fmla="*/ 4 h 266"/>
                    <a:gd name="T6" fmla="*/ 4 w 230"/>
                    <a:gd name="T7" fmla="*/ 1 h 266"/>
                    <a:gd name="T8" fmla="*/ 3 w 230"/>
                    <a:gd name="T9" fmla="*/ 0 h 266"/>
                    <a:gd name="T10" fmla="*/ 3 w 230"/>
                    <a:gd name="T11" fmla="*/ 4 h 266"/>
                    <a:gd name="T12" fmla="*/ 2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0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2 h 234"/>
                    <a:gd name="T4" fmla="*/ 0 w 87"/>
                    <a:gd name="T5" fmla="*/ 3 h 234"/>
                    <a:gd name="T6" fmla="*/ 0 w 87"/>
                    <a:gd name="T7" fmla="*/ 4 h 234"/>
                    <a:gd name="T8" fmla="*/ 1 w 87"/>
                    <a:gd name="T9" fmla="*/ 4 h 234"/>
                    <a:gd name="T10" fmla="*/ 1 w 87"/>
                    <a:gd name="T11" fmla="*/ 2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08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 w 1190"/>
                  <a:gd name="T1" fmla="*/ 0 h 500"/>
                  <a:gd name="T2" fmla="*/ 19 w 1190"/>
                  <a:gd name="T3" fmla="*/ 8 h 500"/>
                  <a:gd name="T4" fmla="*/ 17 w 1190"/>
                  <a:gd name="T5" fmla="*/ 8 h 500"/>
                  <a:gd name="T6" fmla="*/ 0 w 1190"/>
                  <a:gd name="T7" fmla="*/ 1 h 500"/>
                  <a:gd name="T8" fmla="*/ 2 w 1190"/>
                  <a:gd name="T9" fmla="*/ 0 h 500"/>
                  <a:gd name="T10" fmla="*/ 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2 w 489"/>
                  <a:gd name="T3" fmla="*/ 2 h 296"/>
                  <a:gd name="T4" fmla="*/ 5 w 489"/>
                  <a:gd name="T5" fmla="*/ 3 h 296"/>
                  <a:gd name="T6" fmla="*/ 6 w 489"/>
                  <a:gd name="T7" fmla="*/ 4 h 296"/>
                  <a:gd name="T8" fmla="*/ 5 w 489"/>
                  <a:gd name="T9" fmla="*/ 4 h 296"/>
                  <a:gd name="T10" fmla="*/ 2 w 489"/>
                  <a:gd name="T11" fmla="*/ 3 h 296"/>
                  <a:gd name="T12" fmla="*/ 0 w 489"/>
                  <a:gd name="T13" fmla="*/ 2 h 296"/>
                  <a:gd name="T14" fmla="*/ 1 w 489"/>
                  <a:gd name="T15" fmla="*/ 3 h 296"/>
                  <a:gd name="T16" fmla="*/ 4 w 489"/>
                  <a:gd name="T17" fmla="*/ 5 h 296"/>
                  <a:gd name="T18" fmla="*/ 7 w 489"/>
                  <a:gd name="T19" fmla="*/ 5 h 296"/>
                  <a:gd name="T20" fmla="*/ 7 w 489"/>
                  <a:gd name="T21" fmla="*/ 4 h 296"/>
                  <a:gd name="T22" fmla="*/ 6 w 489"/>
                  <a:gd name="T23" fmla="*/ 2 h 296"/>
                  <a:gd name="T24" fmla="*/ 2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2 w 213"/>
                  <a:gd name="T3" fmla="*/ 0 h 478"/>
                  <a:gd name="T4" fmla="*/ 2 w 213"/>
                  <a:gd name="T5" fmla="*/ 3 h 478"/>
                  <a:gd name="T6" fmla="*/ 2 w 213"/>
                  <a:gd name="T7" fmla="*/ 5 h 478"/>
                  <a:gd name="T8" fmla="*/ 4 w 213"/>
                  <a:gd name="T9" fmla="*/ 7 h 478"/>
                  <a:gd name="T10" fmla="*/ 2 w 213"/>
                  <a:gd name="T11" fmla="*/ 7 h 478"/>
                  <a:gd name="T12" fmla="*/ 1 w 213"/>
                  <a:gd name="T13" fmla="*/ 5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08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 w 150"/>
                    <a:gd name="T1" fmla="*/ 0 h 173"/>
                    <a:gd name="T2" fmla="*/ 1 w 150"/>
                    <a:gd name="T3" fmla="*/ 2 h 173"/>
                    <a:gd name="T4" fmla="*/ 0 w 150"/>
                    <a:gd name="T5" fmla="*/ 3 h 173"/>
                    <a:gd name="T6" fmla="*/ 2 w 150"/>
                    <a:gd name="T7" fmla="*/ 3 h 173"/>
                    <a:gd name="T8" fmla="*/ 2 w 150"/>
                    <a:gd name="T9" fmla="*/ 2 h 173"/>
                    <a:gd name="T10" fmla="*/ 3 w 150"/>
                    <a:gd name="T11" fmla="*/ 1 h 173"/>
                    <a:gd name="T12" fmla="*/ 2 w 150"/>
                    <a:gd name="T13" fmla="*/ 0 h 173"/>
                    <a:gd name="T14" fmla="*/ 2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9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4 h 880"/>
                    <a:gd name="T6" fmla="*/ 2 w 1684"/>
                    <a:gd name="T7" fmla="*/ 6 h 880"/>
                    <a:gd name="T8" fmla="*/ 19 w 1684"/>
                    <a:gd name="T9" fmla="*/ 14 h 880"/>
                    <a:gd name="T10" fmla="*/ 23 w 1684"/>
                    <a:gd name="T11" fmla="*/ 14 h 880"/>
                    <a:gd name="T12" fmla="*/ 26 w 1684"/>
                    <a:gd name="T13" fmla="*/ 14 h 880"/>
                    <a:gd name="T14" fmla="*/ 27 w 1684"/>
                    <a:gd name="T15" fmla="*/ 13 h 880"/>
                    <a:gd name="T16" fmla="*/ 24 w 1684"/>
                    <a:gd name="T17" fmla="*/ 11 h 880"/>
                    <a:gd name="T18" fmla="*/ 23 w 1684"/>
                    <a:gd name="T19" fmla="*/ 8 h 880"/>
                    <a:gd name="T20" fmla="*/ 22 w 1684"/>
                    <a:gd name="T21" fmla="*/ 9 h 880"/>
                    <a:gd name="T22" fmla="*/ 23 w 1684"/>
                    <a:gd name="T23" fmla="*/ 11 h 880"/>
                    <a:gd name="T24" fmla="*/ 25 w 1684"/>
                    <a:gd name="T25" fmla="*/ 13 h 880"/>
                    <a:gd name="T26" fmla="*/ 23 w 1684"/>
                    <a:gd name="T27" fmla="*/ 13 h 880"/>
                    <a:gd name="T28" fmla="*/ 20 w 1684"/>
                    <a:gd name="T29" fmla="*/ 13 h 880"/>
                    <a:gd name="T30" fmla="*/ 20 w 1684"/>
                    <a:gd name="T31" fmla="*/ 11 h 880"/>
                    <a:gd name="T32" fmla="*/ 21 w 1684"/>
                    <a:gd name="T33" fmla="*/ 9 h 880"/>
                    <a:gd name="T34" fmla="*/ 20 w 1684"/>
                    <a:gd name="T35" fmla="*/ 9 h 880"/>
                    <a:gd name="T36" fmla="*/ 19 w 1684"/>
                    <a:gd name="T37" fmla="*/ 11 h 880"/>
                    <a:gd name="T38" fmla="*/ 18 w 1684"/>
                    <a:gd name="T39" fmla="*/ 13 h 880"/>
                    <a:gd name="T40" fmla="*/ 2 w 1684"/>
                    <a:gd name="T41" fmla="*/ 5 h 880"/>
                    <a:gd name="T42" fmla="*/ 2 w 1684"/>
                    <a:gd name="T43" fmla="*/ 4 h 880"/>
                    <a:gd name="T44" fmla="*/ 2 w 1684"/>
                    <a:gd name="T45" fmla="*/ 2 h 880"/>
                    <a:gd name="T46" fmla="*/ 4 w 1684"/>
                    <a:gd name="T47" fmla="*/ 0 h 880"/>
                    <a:gd name="T48" fmla="*/ 3 w 1684"/>
                    <a:gd name="T49" fmla="*/ 0 h 880"/>
                    <a:gd name="T50" fmla="*/ 3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9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 w 160"/>
                    <a:gd name="T1" fmla="*/ 0 h 335"/>
                    <a:gd name="T2" fmla="*/ 1 w 160"/>
                    <a:gd name="T3" fmla="*/ 1 h 335"/>
                    <a:gd name="T4" fmla="*/ 0 w 160"/>
                    <a:gd name="T5" fmla="*/ 3 h 335"/>
                    <a:gd name="T6" fmla="*/ 1 w 160"/>
                    <a:gd name="T7" fmla="*/ 4 h 335"/>
                    <a:gd name="T8" fmla="*/ 2 w 160"/>
                    <a:gd name="T9" fmla="*/ 5 h 335"/>
                    <a:gd name="T10" fmla="*/ 2 w 160"/>
                    <a:gd name="T11" fmla="*/ 2 h 335"/>
                    <a:gd name="T12" fmla="*/ 3 w 160"/>
                    <a:gd name="T13" fmla="*/ 0 h 335"/>
                    <a:gd name="T14" fmla="*/ 2 w 160"/>
                    <a:gd name="T15" fmla="*/ 0 h 335"/>
                    <a:gd name="T16" fmla="*/ 2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9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4 w 642"/>
                    <a:gd name="T1" fmla="*/ 14 h 1188"/>
                    <a:gd name="T2" fmla="*/ 0 w 642"/>
                    <a:gd name="T3" fmla="*/ 2 h 1188"/>
                    <a:gd name="T4" fmla="*/ 2 w 642"/>
                    <a:gd name="T5" fmla="*/ 1 h 1188"/>
                    <a:gd name="T6" fmla="*/ 5 w 642"/>
                    <a:gd name="T7" fmla="*/ 0 h 1188"/>
                    <a:gd name="T8" fmla="*/ 7 w 642"/>
                    <a:gd name="T9" fmla="*/ 1 h 1188"/>
                    <a:gd name="T10" fmla="*/ 11 w 642"/>
                    <a:gd name="T11" fmla="*/ 19 h 1188"/>
                    <a:gd name="T12" fmla="*/ 9 w 642"/>
                    <a:gd name="T13" fmla="*/ 18 h 1188"/>
                    <a:gd name="T14" fmla="*/ 6 w 642"/>
                    <a:gd name="T15" fmla="*/ 2 h 1188"/>
                    <a:gd name="T16" fmla="*/ 4 w 642"/>
                    <a:gd name="T17" fmla="*/ 1 h 1188"/>
                    <a:gd name="T18" fmla="*/ 2 w 642"/>
                    <a:gd name="T19" fmla="*/ 2 h 1188"/>
                    <a:gd name="T20" fmla="*/ 2 w 642"/>
                    <a:gd name="T21" fmla="*/ 3 h 1188"/>
                    <a:gd name="T22" fmla="*/ 5 w 642"/>
                    <a:gd name="T23" fmla="*/ 15 h 1188"/>
                    <a:gd name="T24" fmla="*/ 4 w 642"/>
                    <a:gd name="T25" fmla="*/ 14 h 1188"/>
                    <a:gd name="T26" fmla="*/ 4 w 642"/>
                    <a:gd name="T27" fmla="*/ 1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9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2 w 192"/>
                    <a:gd name="T3" fmla="*/ 4 h 504"/>
                    <a:gd name="T4" fmla="*/ 2 w 192"/>
                    <a:gd name="T5" fmla="*/ 5 h 504"/>
                    <a:gd name="T6" fmla="*/ 2 w 192"/>
                    <a:gd name="T7" fmla="*/ 8 h 504"/>
                    <a:gd name="T8" fmla="*/ 3 w 192"/>
                    <a:gd name="T9" fmla="*/ 8 h 504"/>
                    <a:gd name="T10" fmla="*/ 3 w 192"/>
                    <a:gd name="T11" fmla="*/ 6 h 504"/>
                    <a:gd name="T12" fmla="*/ 3 w 192"/>
                    <a:gd name="T13" fmla="*/ 4 h 504"/>
                    <a:gd name="T14" fmla="*/ 2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9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5 w 390"/>
                    <a:gd name="T1" fmla="*/ 0 h 269"/>
                    <a:gd name="T2" fmla="*/ 5 w 390"/>
                    <a:gd name="T3" fmla="*/ 1 h 269"/>
                    <a:gd name="T4" fmla="*/ 4 w 390"/>
                    <a:gd name="T5" fmla="*/ 2 h 269"/>
                    <a:gd name="T6" fmla="*/ 0 w 390"/>
                    <a:gd name="T7" fmla="*/ 3 h 269"/>
                    <a:gd name="T8" fmla="*/ 0 w 390"/>
                    <a:gd name="T9" fmla="*/ 4 h 269"/>
                    <a:gd name="T10" fmla="*/ 5 w 390"/>
                    <a:gd name="T11" fmla="*/ 4 h 269"/>
                    <a:gd name="T12" fmla="*/ 5 w 390"/>
                    <a:gd name="T13" fmla="*/ 5 h 269"/>
                    <a:gd name="T14" fmla="*/ 7 w 390"/>
                    <a:gd name="T15" fmla="*/ 5 h 269"/>
                    <a:gd name="T16" fmla="*/ 6 w 390"/>
                    <a:gd name="T17" fmla="*/ 3 h 269"/>
                    <a:gd name="T18" fmla="*/ 2 w 390"/>
                    <a:gd name="T19" fmla="*/ 3 h 269"/>
                    <a:gd name="T20" fmla="*/ 6 w 390"/>
                    <a:gd name="T21" fmla="*/ 2 h 269"/>
                    <a:gd name="T22" fmla="*/ 5 w 390"/>
                    <a:gd name="T23" fmla="*/ 0 h 269"/>
                    <a:gd name="T24" fmla="*/ 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9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 h 424"/>
                    <a:gd name="T2" fmla="*/ 14 w 941"/>
                    <a:gd name="T3" fmla="*/ 0 h 424"/>
                    <a:gd name="T4" fmla="*/ 15 w 941"/>
                    <a:gd name="T5" fmla="*/ 2 h 424"/>
                    <a:gd name="T6" fmla="*/ 15 w 941"/>
                    <a:gd name="T7" fmla="*/ 3 h 424"/>
                    <a:gd name="T8" fmla="*/ 15 w 941"/>
                    <a:gd name="T9" fmla="*/ 5 h 424"/>
                    <a:gd name="T10" fmla="*/ 1 w 941"/>
                    <a:gd name="T11" fmla="*/ 7 h 424"/>
                    <a:gd name="T12" fmla="*/ 1 w 941"/>
                    <a:gd name="T13" fmla="*/ 6 h 424"/>
                    <a:gd name="T14" fmla="*/ 14 w 941"/>
                    <a:gd name="T15" fmla="*/ 4 h 424"/>
                    <a:gd name="T16" fmla="*/ 14 w 941"/>
                    <a:gd name="T17" fmla="*/ 3 h 424"/>
                    <a:gd name="T18" fmla="*/ 14 w 941"/>
                    <a:gd name="T19" fmla="*/ 1 h 424"/>
                    <a:gd name="T20" fmla="*/ 0 w 941"/>
                    <a:gd name="T21" fmla="*/ 3 h 424"/>
                    <a:gd name="T22" fmla="*/ 0 w 941"/>
                    <a:gd name="T23" fmla="*/ 3 h 424"/>
                    <a:gd name="T24" fmla="*/ 0 w 941"/>
                    <a:gd name="T25" fmla="*/ 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9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 h 173"/>
                    <a:gd name="T2" fmla="*/ 2 w 488"/>
                    <a:gd name="T3" fmla="*/ 2 h 173"/>
                    <a:gd name="T4" fmla="*/ 4 w 488"/>
                    <a:gd name="T5" fmla="*/ 2 h 173"/>
                    <a:gd name="T6" fmla="*/ 7 w 488"/>
                    <a:gd name="T7" fmla="*/ 1 h 173"/>
                    <a:gd name="T8" fmla="*/ 8 w 488"/>
                    <a:gd name="T9" fmla="*/ 0 h 173"/>
                    <a:gd name="T10" fmla="*/ 7 w 488"/>
                    <a:gd name="T11" fmla="*/ 0 h 173"/>
                    <a:gd name="T12" fmla="*/ 4 w 488"/>
                    <a:gd name="T13" fmla="*/ 0 h 173"/>
                    <a:gd name="T14" fmla="*/ 2 w 488"/>
                    <a:gd name="T15" fmla="*/ 0 h 173"/>
                    <a:gd name="T16" fmla="*/ 1 w 488"/>
                    <a:gd name="T17" fmla="*/ 1 h 173"/>
                    <a:gd name="T18" fmla="*/ 2 w 488"/>
                    <a:gd name="T19" fmla="*/ 1 h 173"/>
                    <a:gd name="T20" fmla="*/ 5 w 488"/>
                    <a:gd name="T21" fmla="*/ 0 h 173"/>
                    <a:gd name="T22" fmla="*/ 7 w 488"/>
                    <a:gd name="T23" fmla="*/ 0 h 173"/>
                    <a:gd name="T24" fmla="*/ 5 w 488"/>
                    <a:gd name="T25" fmla="*/ 1 h 173"/>
                    <a:gd name="T26" fmla="*/ 3 w 488"/>
                    <a:gd name="T27" fmla="*/ 1 h 173"/>
                    <a:gd name="T28" fmla="*/ 0 w 488"/>
                    <a:gd name="T29" fmla="*/ 1 h 173"/>
                    <a:gd name="T30" fmla="*/ 0 w 488"/>
                    <a:gd name="T31" fmla="*/ 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205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22 h 3266"/>
                <a:gd name="T2" fmla="*/ 0 w 772"/>
                <a:gd name="T3" fmla="*/ 21 h 3266"/>
                <a:gd name="T4" fmla="*/ 0 w 772"/>
                <a:gd name="T5" fmla="*/ 19 h 3266"/>
                <a:gd name="T6" fmla="*/ 0 w 772"/>
                <a:gd name="T7" fmla="*/ 18 h 3266"/>
                <a:gd name="T8" fmla="*/ 0 w 772"/>
                <a:gd name="T9" fmla="*/ 16 h 3266"/>
                <a:gd name="T10" fmla="*/ 0 w 772"/>
                <a:gd name="T11" fmla="*/ 14 h 3266"/>
                <a:gd name="T12" fmla="*/ 0 w 772"/>
                <a:gd name="T13" fmla="*/ 14 h 3266"/>
                <a:gd name="T14" fmla="*/ 0 w 772"/>
                <a:gd name="T15" fmla="*/ 13 h 3266"/>
                <a:gd name="T16" fmla="*/ 0 w 772"/>
                <a:gd name="T17" fmla="*/ 12 h 3266"/>
                <a:gd name="T18" fmla="*/ 0 w 772"/>
                <a:gd name="T19" fmla="*/ 11 h 3266"/>
                <a:gd name="T20" fmla="*/ 0 w 772"/>
                <a:gd name="T21" fmla="*/ 8 h 3266"/>
                <a:gd name="T22" fmla="*/ 0 w 772"/>
                <a:gd name="T23" fmla="*/ 7 h 3266"/>
                <a:gd name="T24" fmla="*/ 0 w 772"/>
                <a:gd name="T25" fmla="*/ 5 h 3266"/>
                <a:gd name="T26" fmla="*/ 0 w 772"/>
                <a:gd name="T27" fmla="*/ 4 h 3266"/>
                <a:gd name="T28" fmla="*/ 0 w 772"/>
                <a:gd name="T29" fmla="*/ 3 h 3266"/>
                <a:gd name="T30" fmla="*/ 0 w 772"/>
                <a:gd name="T31" fmla="*/ 0 h 3266"/>
                <a:gd name="T32" fmla="*/ 0 w 772"/>
                <a:gd name="T33" fmla="*/ 3 h 3266"/>
                <a:gd name="T34" fmla="*/ 0 w 772"/>
                <a:gd name="T35" fmla="*/ 4 h 3266"/>
                <a:gd name="T36" fmla="*/ 0 w 772"/>
                <a:gd name="T37" fmla="*/ 5 h 3266"/>
                <a:gd name="T38" fmla="*/ 0 w 772"/>
                <a:gd name="T39" fmla="*/ 6 h 3266"/>
                <a:gd name="T40" fmla="*/ 0 w 772"/>
                <a:gd name="T41" fmla="*/ 7 h 3266"/>
                <a:gd name="T42" fmla="*/ 0 w 772"/>
                <a:gd name="T43" fmla="*/ 9 h 3266"/>
                <a:gd name="T44" fmla="*/ 0 w 772"/>
                <a:gd name="T45" fmla="*/ 11 h 3266"/>
                <a:gd name="T46" fmla="*/ 0 w 772"/>
                <a:gd name="T47" fmla="*/ 13 h 3266"/>
                <a:gd name="T48" fmla="*/ 0 w 772"/>
                <a:gd name="T49" fmla="*/ 14 h 3266"/>
                <a:gd name="T50" fmla="*/ 0 w 772"/>
                <a:gd name="T51" fmla="*/ 15 h 3266"/>
                <a:gd name="T52" fmla="*/ 0 w 772"/>
                <a:gd name="T53" fmla="*/ 17 h 3266"/>
                <a:gd name="T54" fmla="*/ 0 w 772"/>
                <a:gd name="T55" fmla="*/ 19 h 3266"/>
                <a:gd name="T56" fmla="*/ 0 w 772"/>
                <a:gd name="T57" fmla="*/ 21 h 3266"/>
                <a:gd name="T58" fmla="*/ 0 w 772"/>
                <a:gd name="T59" fmla="*/ 22 h 3266"/>
                <a:gd name="T60" fmla="*/ 0 w 772"/>
                <a:gd name="T61" fmla="*/ 23 h 3266"/>
                <a:gd name="T62" fmla="*/ 0 w 772"/>
                <a:gd name="T63" fmla="*/ 22 h 3266"/>
                <a:gd name="T64" fmla="*/ 0 w 772"/>
                <a:gd name="T65" fmla="*/ 22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50 h 3266"/>
                <a:gd name="T2" fmla="*/ 0 w 772"/>
                <a:gd name="T3" fmla="*/ 47 h 3266"/>
                <a:gd name="T4" fmla="*/ 0 w 772"/>
                <a:gd name="T5" fmla="*/ 44 h 3266"/>
                <a:gd name="T6" fmla="*/ 0 w 772"/>
                <a:gd name="T7" fmla="*/ 40 h 3266"/>
                <a:gd name="T8" fmla="*/ 0 w 772"/>
                <a:gd name="T9" fmla="*/ 36 h 3266"/>
                <a:gd name="T10" fmla="*/ 0 w 772"/>
                <a:gd name="T11" fmla="*/ 33 h 3266"/>
                <a:gd name="T12" fmla="*/ 0 w 772"/>
                <a:gd name="T13" fmla="*/ 31 h 3266"/>
                <a:gd name="T14" fmla="*/ 0 w 772"/>
                <a:gd name="T15" fmla="*/ 30 h 3266"/>
                <a:gd name="T16" fmla="*/ 0 w 772"/>
                <a:gd name="T17" fmla="*/ 28 h 3266"/>
                <a:gd name="T18" fmla="*/ 0 w 772"/>
                <a:gd name="T19" fmla="*/ 25 h 3266"/>
                <a:gd name="T20" fmla="*/ 0 w 772"/>
                <a:gd name="T21" fmla="*/ 19 h 3266"/>
                <a:gd name="T22" fmla="*/ 0 w 772"/>
                <a:gd name="T23" fmla="*/ 15 h 3266"/>
                <a:gd name="T24" fmla="*/ 0 w 772"/>
                <a:gd name="T25" fmla="*/ 12 h 3266"/>
                <a:gd name="T26" fmla="*/ 0 w 772"/>
                <a:gd name="T27" fmla="*/ 10 h 3266"/>
                <a:gd name="T28" fmla="*/ 0 w 772"/>
                <a:gd name="T29" fmla="*/ 7 h 3266"/>
                <a:gd name="T30" fmla="*/ 0 w 772"/>
                <a:gd name="T31" fmla="*/ 0 h 3266"/>
                <a:gd name="T32" fmla="*/ 0 w 772"/>
                <a:gd name="T33" fmla="*/ 6 h 3266"/>
                <a:gd name="T34" fmla="*/ 0 w 772"/>
                <a:gd name="T35" fmla="*/ 10 h 3266"/>
                <a:gd name="T36" fmla="*/ 0 w 772"/>
                <a:gd name="T37" fmla="*/ 12 h 3266"/>
                <a:gd name="T38" fmla="*/ 0 w 772"/>
                <a:gd name="T39" fmla="*/ 14 h 3266"/>
                <a:gd name="T40" fmla="*/ 0 w 772"/>
                <a:gd name="T41" fmla="*/ 17 h 3266"/>
                <a:gd name="T42" fmla="*/ 0 w 772"/>
                <a:gd name="T43" fmla="*/ 20 h 3266"/>
                <a:gd name="T44" fmla="*/ 0 w 772"/>
                <a:gd name="T45" fmla="*/ 26 h 3266"/>
                <a:gd name="T46" fmla="*/ 0 w 772"/>
                <a:gd name="T47" fmla="*/ 30 h 3266"/>
                <a:gd name="T48" fmla="*/ 0 w 772"/>
                <a:gd name="T49" fmla="*/ 33 h 3266"/>
                <a:gd name="T50" fmla="*/ 0 w 772"/>
                <a:gd name="T51" fmla="*/ 35 h 3266"/>
                <a:gd name="T52" fmla="*/ 0 w 772"/>
                <a:gd name="T53" fmla="*/ 39 h 3266"/>
                <a:gd name="T54" fmla="*/ 0 w 772"/>
                <a:gd name="T55" fmla="*/ 43 h 3266"/>
                <a:gd name="T56" fmla="*/ 0 w 772"/>
                <a:gd name="T57" fmla="*/ 47 h 3266"/>
                <a:gd name="T58" fmla="*/ 0 w 772"/>
                <a:gd name="T59" fmla="*/ 50 h 3266"/>
                <a:gd name="T60" fmla="*/ 0 w 772"/>
                <a:gd name="T61" fmla="*/ 52 h 3266"/>
                <a:gd name="T62" fmla="*/ 0 w 772"/>
                <a:gd name="T63" fmla="*/ 50 h 3266"/>
                <a:gd name="T64" fmla="*/ 0 w 772"/>
                <a:gd name="T65" fmla="*/ 5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6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1 h 806"/>
                  <a:gd name="T4" fmla="*/ 0 w 245"/>
                  <a:gd name="T5" fmla="*/ 2 h 806"/>
                  <a:gd name="T6" fmla="*/ 0 w 245"/>
                  <a:gd name="T7" fmla="*/ 2 h 806"/>
                  <a:gd name="T8" fmla="*/ 0 w 245"/>
                  <a:gd name="T9" fmla="*/ 1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06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1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3" y="327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1 h 1230"/>
                    <a:gd name="T4" fmla="*/ 0 w 1064"/>
                    <a:gd name="T5" fmla="*/ 1 h 1230"/>
                    <a:gd name="T6" fmla="*/ 0 w 1064"/>
                    <a:gd name="T7" fmla="*/ 2 h 1230"/>
                    <a:gd name="T8" fmla="*/ 0 w 1064"/>
                    <a:gd name="T9" fmla="*/ 2 h 1230"/>
                    <a:gd name="T10" fmla="*/ 0 w 1064"/>
                    <a:gd name="T11" fmla="*/ 2 h 1230"/>
                    <a:gd name="T12" fmla="*/ 0 w 1064"/>
                    <a:gd name="T13" fmla="*/ 2 h 1230"/>
                    <a:gd name="T14" fmla="*/ 0 w 1064"/>
                    <a:gd name="T15" fmla="*/ 1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1 h 1230"/>
                    <a:gd name="T28" fmla="*/ 0 w 1064"/>
                    <a:gd name="T29" fmla="*/ 1 h 1230"/>
                    <a:gd name="T30" fmla="*/ 0 w 1064"/>
                    <a:gd name="T31" fmla="*/ 2 h 1230"/>
                    <a:gd name="T32" fmla="*/ 0 w 1064"/>
                    <a:gd name="T33" fmla="*/ 2 h 1230"/>
                    <a:gd name="T34" fmla="*/ 0 w 1064"/>
                    <a:gd name="T35" fmla="*/ 2 h 1230"/>
                    <a:gd name="T36" fmla="*/ 0 w 1064"/>
                    <a:gd name="T37" fmla="*/ 1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3" y="177"/>
                  <a:ext cx="505" cy="898"/>
                </a:xfrm>
                <a:custGeom>
                  <a:avLst/>
                  <a:gdLst>
                    <a:gd name="T0" fmla="*/ 1 w 2002"/>
                    <a:gd name="T1" fmla="*/ 0 h 2521"/>
                    <a:gd name="T2" fmla="*/ 0 w 2002"/>
                    <a:gd name="T3" fmla="*/ 5 h 2521"/>
                    <a:gd name="T4" fmla="*/ 0 w 2002"/>
                    <a:gd name="T5" fmla="*/ 5 h 2521"/>
                    <a:gd name="T6" fmla="*/ 1 w 2002"/>
                    <a:gd name="T7" fmla="*/ 0 h 2521"/>
                    <a:gd name="T8" fmla="*/ 1 w 2002"/>
                    <a:gd name="T9" fmla="*/ 0 h 2521"/>
                    <a:gd name="T10" fmla="*/ 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6 h 3771"/>
                    <a:gd name="T2" fmla="*/ 0 w 3007"/>
                    <a:gd name="T3" fmla="*/ 6 h 3771"/>
                    <a:gd name="T4" fmla="*/ 0 w 3007"/>
                    <a:gd name="T5" fmla="*/ 6 h 3771"/>
                    <a:gd name="T6" fmla="*/ 0 w 3007"/>
                    <a:gd name="T7" fmla="*/ 6 h 3771"/>
                    <a:gd name="T8" fmla="*/ 0 w 3007"/>
                    <a:gd name="T9" fmla="*/ 5 h 3771"/>
                    <a:gd name="T10" fmla="*/ 0 w 3007"/>
                    <a:gd name="T11" fmla="*/ 6 h 3771"/>
                    <a:gd name="T12" fmla="*/ 0 w 3007"/>
                    <a:gd name="T13" fmla="*/ 6 h 3771"/>
                    <a:gd name="T14" fmla="*/ 1 w 3007"/>
                    <a:gd name="T15" fmla="*/ 1 h 3771"/>
                    <a:gd name="T16" fmla="*/ 1 w 3007"/>
                    <a:gd name="T17" fmla="*/ 0 h 3771"/>
                    <a:gd name="T18" fmla="*/ 1 w 3007"/>
                    <a:gd name="T19" fmla="*/ 0 h 3771"/>
                    <a:gd name="T20" fmla="*/ 1 w 3007"/>
                    <a:gd name="T21" fmla="*/ 0 h 3771"/>
                    <a:gd name="T22" fmla="*/ 1 w 3007"/>
                    <a:gd name="T23" fmla="*/ 1 h 3771"/>
                    <a:gd name="T24" fmla="*/ 0 w 3007"/>
                    <a:gd name="T25" fmla="*/ 7 h 3771"/>
                    <a:gd name="T26" fmla="*/ 0 w 3007"/>
                    <a:gd name="T27" fmla="*/ 7 h 3771"/>
                    <a:gd name="T28" fmla="*/ 0 w 3007"/>
                    <a:gd name="T29" fmla="*/ 8 h 3771"/>
                    <a:gd name="T30" fmla="*/ 0 w 3007"/>
                    <a:gd name="T31" fmla="*/ 7 h 3771"/>
                    <a:gd name="T32" fmla="*/ 0 w 3007"/>
                    <a:gd name="T33" fmla="*/ 7 h 3771"/>
                    <a:gd name="T34" fmla="*/ 0 w 3007"/>
                    <a:gd name="T35" fmla="*/ 7 h 3771"/>
                    <a:gd name="T36" fmla="*/ 0 w 3007"/>
                    <a:gd name="T37" fmla="*/ 7 h 3771"/>
                    <a:gd name="T38" fmla="*/ 0 w 3007"/>
                    <a:gd name="T39" fmla="*/ 6 h 3771"/>
                    <a:gd name="T40" fmla="*/ 0 w 3007"/>
                    <a:gd name="T41" fmla="*/ 7 h 3771"/>
                    <a:gd name="T42" fmla="*/ 0 w 3007"/>
                    <a:gd name="T43" fmla="*/ 6 h 3771"/>
                    <a:gd name="T44" fmla="*/ 0 w 3007"/>
                    <a:gd name="T45" fmla="*/ 7 h 3771"/>
                    <a:gd name="T46" fmla="*/ 0 w 3007"/>
                    <a:gd name="T47" fmla="*/ 6 h 3771"/>
                    <a:gd name="T48" fmla="*/ 0 w 3007"/>
                    <a:gd name="T49" fmla="*/ 6 h 3771"/>
                    <a:gd name="T50" fmla="*/ 0 w 3007"/>
                    <a:gd name="T51" fmla="*/ 6 h 3771"/>
                    <a:gd name="T52" fmla="*/ 0 w 3007"/>
                    <a:gd name="T53" fmla="*/ 6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2" y="892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1 h 342"/>
                    <a:gd name="T6" fmla="*/ 0 w 673"/>
                    <a:gd name="T7" fmla="*/ 1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7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1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1 h 403"/>
                    <a:gd name="T6" fmla="*/ 0 w 716"/>
                    <a:gd name="T7" fmla="*/ 1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7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1 h 411"/>
                    <a:gd name="T6" fmla="*/ 0 w 717"/>
                    <a:gd name="T7" fmla="*/ 1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7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2" y="137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1 h 386"/>
                    <a:gd name="T6" fmla="*/ 0 w 709"/>
                    <a:gd name="T7" fmla="*/ 1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206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dob.1september.ru/2002/24/4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york.ru/ic/img.lenta.ru/culture/2005/01/08/mozart/picture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9;&#1095;&#1080;&#1090;&#1077;&#1083;&#1100;\Desktop\&#1055;&#1056;&#1054;&#1045;&#1050;&#1058;&#1067;%20-&#1101;&#1082;&#1079;&#1072;&#1084;&#1077;&#1085;%202018&#1075;\6-&#1077;%20&#1082;&#1083;\6%20&#1043;%20-%20&#1042;&#1086;&#1083;&#1096;&#1077;&#1073;&#1085;&#1072;&#1103;%20&#1089;&#1080;&#1083;&#1072;%20&#1084;&#1091;&#1079;&#1099;&#1082;&#1080;\&#1042;&#1086;&#1083;&#1096;&#1077;&#1073;&#1085;&#1072;&#1103;%20&#1089;&#1080;&#1083;&#1072;%20&#1084;&#1091;&#1079;&#1099;&#1082;&#1080;\1.%20&#1052;&#1086;&#1094;&#1072;&#1088;&#1090;.mp3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9;&#1095;&#1080;&#1090;&#1077;&#1083;&#1100;\Desktop\&#1055;&#1056;&#1054;&#1045;&#1050;&#1058;&#1067;%20-&#1101;&#1082;&#1079;&#1072;&#1084;&#1077;&#1085;%202018&#1075;\6-&#1077;%20&#1082;&#1083;\6%20&#1043;%20-%20&#1042;&#1086;&#1083;&#1096;&#1077;&#1073;&#1085;&#1072;&#1103;%20&#1089;&#1080;&#1083;&#1072;%20&#1084;&#1091;&#1079;&#1099;&#1082;&#1080;\&#1042;&#1086;&#1083;&#1096;&#1077;&#1073;&#1085;&#1072;&#1103;%20&#1089;&#1080;&#1083;&#1072;%20&#1084;&#1091;&#1079;&#1099;&#1082;&#1080;\2.%20&#1041;&#1077;&#1090;&#1093;&#1086;&#1074;&#1077;&#1085;.mp3" TargetMode="Externa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0;&#1054;&#1053;&#1060;&#1045;&#1056;&#1045;&#1053;&#1062;&#1048;&#1071;\&#1052;&#1059;&#1047;&#1067;&#1050;&#1040;\&#1042;&#1086;&#1083;&#1096;&#1077;&#1073;&#1085;&#1072;&#1103;%20&#1089;&#1080;&#1083;&#1072;%20&#1084;&#1091;&#1079;&#1099;&#1082;&#1080;\3.%20&#1075;&#1088;.&#1056;&#1072;&#1084;&#1096;&#1090;&#1072;&#1081;&#1085;.mp3" TargetMode="Externa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993300"/>
            </a:gs>
            <a:gs pos="100000">
              <a:srgbClr val="FFCC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800000"/>
                </a:solidFill>
              </a:rPr>
              <a:t>ГБОУ СОШ с. Курумоч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6675"/>
            <a:ext cx="8229600" cy="47894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</a:rPr>
              <a:t>                       </a:t>
            </a:r>
            <a:r>
              <a:rPr lang="ru-RU" sz="2800" b="1" i="1" dirty="0" smtClean="0">
                <a:solidFill>
                  <a:srgbClr val="FFFF00"/>
                </a:solidFill>
              </a:rPr>
              <a:t>Исследовательская работа: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            </a:t>
            </a:r>
            <a:r>
              <a:rPr lang="ru-RU" sz="5400" b="1" dirty="0" smtClean="0">
                <a:solidFill>
                  <a:srgbClr val="003300"/>
                </a:solidFill>
                <a:latin typeface="Monotype Corsiva" pitchFamily="66" charset="0"/>
              </a:rPr>
              <a:t>«Волшебная </a:t>
            </a:r>
            <a:br>
              <a:rPr lang="ru-RU" sz="5400" b="1" dirty="0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003300"/>
                </a:solidFill>
                <a:latin typeface="Monotype Corsiva" pitchFamily="66" charset="0"/>
              </a:rPr>
              <a:t>           сила музыки»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 smtClean="0">
                <a:solidFill>
                  <a:srgbClr val="003300"/>
                </a:solidFill>
                <a:latin typeface="+mj-lt"/>
              </a:rPr>
              <a:t>                                          </a:t>
            </a:r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>
                <a:solidFill>
                  <a:srgbClr val="003300"/>
                </a:solidFill>
                <a:latin typeface="+mj-lt"/>
              </a:rPr>
              <a:t> </a:t>
            </a:r>
            <a:r>
              <a:rPr lang="ru-RU" sz="2000" b="1" i="1" dirty="0" smtClean="0">
                <a:solidFill>
                  <a:srgbClr val="003300"/>
                </a:solidFill>
                <a:latin typeface="+mj-lt"/>
              </a:rPr>
              <a:t>                                        </a:t>
            </a:r>
            <a:r>
              <a:rPr lang="ru-RU" sz="2000" b="1" i="1" dirty="0" smtClean="0">
                <a:solidFill>
                  <a:srgbClr val="C00000"/>
                </a:solidFill>
                <a:latin typeface="+mj-lt"/>
              </a:rPr>
              <a:t>Работу выполнили:  </a:t>
            </a:r>
            <a:r>
              <a:rPr lang="ru-RU" sz="2000" b="1" i="1" dirty="0" err="1" smtClean="0">
                <a:solidFill>
                  <a:srgbClr val="003300"/>
                </a:solidFill>
                <a:latin typeface="+mj-lt"/>
              </a:rPr>
              <a:t>Балдина</a:t>
            </a:r>
            <a:r>
              <a:rPr lang="ru-RU" sz="2000" b="1" i="1" dirty="0" smtClean="0">
                <a:solidFill>
                  <a:srgbClr val="003300"/>
                </a:solidFill>
                <a:latin typeface="+mj-lt"/>
              </a:rPr>
              <a:t> Дарья</a:t>
            </a:r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 smtClean="0">
                <a:solidFill>
                  <a:srgbClr val="003300"/>
                </a:solidFill>
                <a:latin typeface="+mj-lt"/>
              </a:rPr>
              <a:t>                                     и </a:t>
            </a:r>
            <a:r>
              <a:rPr lang="ru-RU" sz="2000" b="1" i="1" dirty="0" err="1" smtClean="0">
                <a:solidFill>
                  <a:srgbClr val="003300"/>
                </a:solidFill>
                <a:latin typeface="+mj-lt"/>
              </a:rPr>
              <a:t>Кистанова</a:t>
            </a:r>
            <a:r>
              <a:rPr lang="ru-RU" sz="2000" b="1" i="1" dirty="0" smtClean="0">
                <a:solidFill>
                  <a:srgbClr val="003300"/>
                </a:solidFill>
                <a:latin typeface="+mj-lt"/>
              </a:rPr>
              <a:t> Виктория,</a:t>
            </a:r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 smtClean="0">
                <a:solidFill>
                  <a:srgbClr val="003300"/>
                </a:solidFill>
                <a:latin typeface="+mj-lt"/>
              </a:rPr>
              <a:t> обучающиеся </a:t>
            </a:r>
            <a:r>
              <a:rPr lang="ru-RU" sz="2000" b="1" i="1" dirty="0">
                <a:solidFill>
                  <a:srgbClr val="003300"/>
                </a:solidFill>
                <a:latin typeface="+mj-lt"/>
              </a:rPr>
              <a:t>6</a:t>
            </a:r>
            <a:r>
              <a:rPr lang="ru-RU" sz="2000" b="1" i="1" dirty="0" smtClean="0">
                <a:solidFill>
                  <a:srgbClr val="003300"/>
                </a:solidFill>
                <a:latin typeface="+mj-lt"/>
              </a:rPr>
              <a:t>  Г класса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 smtClean="0">
                <a:solidFill>
                  <a:srgbClr val="C00000"/>
                </a:solidFill>
                <a:latin typeface="+mj-lt"/>
              </a:rPr>
              <a:t>                                  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+mj-lt"/>
              </a:rPr>
              <a:t>                               </a:t>
            </a:r>
            <a:r>
              <a:rPr lang="ru-RU" sz="2000" b="1" i="1" dirty="0" smtClean="0">
                <a:solidFill>
                  <a:srgbClr val="C00000"/>
                </a:solidFill>
              </a:rPr>
              <a:t>Научный руководитель: </a:t>
            </a:r>
            <a:r>
              <a:rPr lang="ru-RU" sz="2000" b="1" i="1" dirty="0" err="1" smtClean="0">
                <a:solidFill>
                  <a:srgbClr val="003300"/>
                </a:solidFill>
              </a:rPr>
              <a:t>Сахарнова</a:t>
            </a:r>
            <a:r>
              <a:rPr lang="ru-RU" sz="2000" b="1" i="1" dirty="0" smtClean="0">
                <a:solidFill>
                  <a:srgbClr val="003300"/>
                </a:solidFill>
              </a:rPr>
              <a:t>                      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 smtClean="0">
                <a:solidFill>
                  <a:srgbClr val="003300"/>
                </a:solidFill>
              </a:rPr>
              <a:t>                                    Наталья Александровна, учитель музыки</a:t>
            </a:r>
            <a:r>
              <a:rPr lang="ru-RU" sz="2000" b="1" i="1" dirty="0" smtClean="0">
                <a:solidFill>
                  <a:srgbClr val="C00000"/>
                </a:solidFill>
              </a:rPr>
              <a:t>                   </a:t>
            </a:r>
          </a:p>
        </p:txBody>
      </p: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1887538" y="32321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1" name="Oval 10"/>
          <p:cNvSpPr>
            <a:spLocks noChangeArrowheads="1"/>
          </p:cNvSpPr>
          <p:nvPr/>
        </p:nvSpPr>
        <p:spPr bwMode="auto">
          <a:xfrm>
            <a:off x="2268538" y="6165850"/>
            <a:ext cx="685800" cy="342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2916238" y="60928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6" name="Line 15"/>
          <p:cNvSpPr>
            <a:spLocks noChangeShapeType="1"/>
          </p:cNvSpPr>
          <p:nvPr/>
        </p:nvSpPr>
        <p:spPr bwMode="auto">
          <a:xfrm flipV="1">
            <a:off x="2916238" y="5516563"/>
            <a:ext cx="0" cy="8636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7" name="Oval 19"/>
          <p:cNvSpPr>
            <a:spLocks noChangeArrowheads="1"/>
          </p:cNvSpPr>
          <p:nvPr/>
        </p:nvSpPr>
        <p:spPr bwMode="auto">
          <a:xfrm>
            <a:off x="2268538" y="6165850"/>
            <a:ext cx="685800" cy="3429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8" name="Oval 22"/>
          <p:cNvSpPr>
            <a:spLocks noChangeArrowheads="1"/>
          </p:cNvSpPr>
          <p:nvPr/>
        </p:nvSpPr>
        <p:spPr bwMode="auto">
          <a:xfrm>
            <a:off x="8388350" y="2276475"/>
            <a:ext cx="576263" cy="3603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9" name="Oval 24"/>
          <p:cNvSpPr>
            <a:spLocks noChangeArrowheads="1"/>
          </p:cNvSpPr>
          <p:nvPr/>
        </p:nvSpPr>
        <p:spPr bwMode="auto">
          <a:xfrm>
            <a:off x="3473450" y="5744807"/>
            <a:ext cx="685800" cy="342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0" name="Oval 25"/>
          <p:cNvSpPr>
            <a:spLocks noChangeArrowheads="1"/>
          </p:cNvSpPr>
          <p:nvPr/>
        </p:nvSpPr>
        <p:spPr bwMode="auto">
          <a:xfrm>
            <a:off x="7596188" y="2420938"/>
            <a:ext cx="685800" cy="3429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1" name="Line 26"/>
          <p:cNvSpPr>
            <a:spLocks noChangeShapeType="1"/>
          </p:cNvSpPr>
          <p:nvPr/>
        </p:nvSpPr>
        <p:spPr bwMode="auto">
          <a:xfrm flipV="1">
            <a:off x="8893175" y="1557338"/>
            <a:ext cx="0" cy="863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2" name="Line 29"/>
          <p:cNvSpPr>
            <a:spLocks noChangeShapeType="1"/>
          </p:cNvSpPr>
          <p:nvPr/>
        </p:nvSpPr>
        <p:spPr bwMode="auto">
          <a:xfrm flipV="1">
            <a:off x="8243888" y="1773238"/>
            <a:ext cx="0" cy="863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3" name="Line 34"/>
          <p:cNvSpPr>
            <a:spLocks noChangeShapeType="1"/>
          </p:cNvSpPr>
          <p:nvPr/>
        </p:nvSpPr>
        <p:spPr bwMode="auto">
          <a:xfrm>
            <a:off x="8316913" y="15573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4" name="Line 37"/>
          <p:cNvSpPr>
            <a:spLocks noChangeShapeType="1"/>
          </p:cNvSpPr>
          <p:nvPr/>
        </p:nvSpPr>
        <p:spPr bwMode="auto">
          <a:xfrm flipV="1">
            <a:off x="8243888" y="1557338"/>
            <a:ext cx="649287" cy="2159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5" name="Line 38"/>
          <p:cNvSpPr>
            <a:spLocks noChangeShapeType="1"/>
          </p:cNvSpPr>
          <p:nvPr/>
        </p:nvSpPr>
        <p:spPr bwMode="auto">
          <a:xfrm flipV="1">
            <a:off x="2916238" y="5516563"/>
            <a:ext cx="0" cy="863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36675"/>
            <a:ext cx="234156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0" y="274638"/>
            <a:ext cx="5472113" cy="2938462"/>
          </a:xfrm>
        </p:spPr>
        <p:txBody>
          <a:bodyPr/>
          <a:lstStyle/>
          <a:p>
            <a:pPr eaLnBrk="1" hangingPunct="1"/>
            <a:r>
              <a:rPr lang="ru-RU" altLang="ru-RU" sz="3200" dirty="0" smtClean="0">
                <a:solidFill>
                  <a:schemeClr val="tx1"/>
                </a:solidFill>
              </a:rPr>
              <a:t/>
            </a:r>
            <a:br>
              <a:rPr lang="ru-RU" altLang="ru-RU" sz="3200" dirty="0" smtClean="0">
                <a:solidFill>
                  <a:schemeClr val="tx1"/>
                </a:solidFill>
              </a:rPr>
            </a:br>
            <a:r>
              <a:rPr lang="ru-RU" altLang="ru-RU" sz="3200" dirty="0" smtClean="0">
                <a:solidFill>
                  <a:schemeClr val="tx1"/>
                </a:solidFill>
              </a:rPr>
              <a:t/>
            </a:r>
            <a:br>
              <a:rPr lang="ru-RU" altLang="ru-RU" sz="3200" dirty="0" smtClean="0">
                <a:solidFill>
                  <a:schemeClr val="tx1"/>
                </a:solidFill>
              </a:rPr>
            </a:br>
            <a:r>
              <a:rPr lang="ru-RU" altLang="ru-RU" sz="3200" dirty="0" smtClean="0">
                <a:solidFill>
                  <a:schemeClr val="tx1"/>
                </a:solidFill>
              </a:rPr>
              <a:t/>
            </a:r>
            <a:br>
              <a:rPr lang="ru-RU" altLang="ru-RU" sz="3200" dirty="0" smtClean="0">
                <a:solidFill>
                  <a:schemeClr val="tx1"/>
                </a:solidFill>
              </a:rPr>
            </a:br>
            <a:r>
              <a:rPr lang="ru-RU" altLang="ru-RU" sz="3200" dirty="0" smtClean="0">
                <a:solidFill>
                  <a:schemeClr val="tx1"/>
                </a:solidFill>
              </a:rPr>
              <a:t/>
            </a:r>
            <a:br>
              <a:rPr lang="ru-RU" altLang="ru-RU" sz="3200" dirty="0" smtClean="0">
                <a:solidFill>
                  <a:schemeClr val="tx1"/>
                </a:solidFill>
              </a:rPr>
            </a:br>
            <a:r>
              <a:rPr lang="ru-RU" altLang="ru-RU" sz="3200" dirty="0" smtClean="0">
                <a:solidFill>
                  <a:schemeClr val="tx1"/>
                </a:solidFill>
              </a:rPr>
              <a:t/>
            </a:r>
            <a:br>
              <a:rPr lang="ru-RU" altLang="ru-RU" sz="3200" dirty="0" smtClean="0">
                <a:solidFill>
                  <a:schemeClr val="tx1"/>
                </a:solidFill>
              </a:rPr>
            </a:br>
            <a:r>
              <a:rPr lang="ru-RU" altLang="ru-RU" sz="3200" dirty="0" smtClean="0">
                <a:solidFill>
                  <a:schemeClr val="tx1"/>
                </a:solidFill>
              </a:rPr>
              <a:t/>
            </a:r>
            <a:br>
              <a:rPr lang="ru-RU" altLang="ru-RU" sz="3200" dirty="0" smtClean="0">
                <a:solidFill>
                  <a:schemeClr val="tx1"/>
                </a:solidFill>
              </a:rPr>
            </a:br>
            <a:r>
              <a:rPr lang="ru-RU" altLang="ru-RU" sz="3200" dirty="0" smtClean="0">
                <a:solidFill>
                  <a:schemeClr val="tx1"/>
                </a:solidFill>
              </a:rPr>
              <a:t/>
            </a:r>
            <a:br>
              <a:rPr lang="ru-RU" altLang="ru-RU" sz="3200" dirty="0" smtClean="0">
                <a:solidFill>
                  <a:schemeClr val="tx1"/>
                </a:solidFill>
              </a:rPr>
            </a:br>
            <a:r>
              <a:rPr lang="ru-RU" altLang="ru-RU" sz="3200" b="1" dirty="0" smtClean="0">
                <a:solidFill>
                  <a:srgbClr val="FFFF00"/>
                </a:solidFill>
              </a:rPr>
              <a:t>Слушая первые мелодии первых музыкальных инструментов —  человек осознал: музыка может многое, в том числе и лечить. Она усиливает радость, успокаивает любую печаль, изгоняет болезни, смягчает любую боль.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CC66"/>
            </a:gs>
            <a:gs pos="100000">
              <a:srgbClr val="D1A75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92150"/>
            <a:ext cx="9144000" cy="5905500"/>
          </a:xfrm>
        </p:spPr>
        <p:txBody>
          <a:bodyPr/>
          <a:lstStyle/>
          <a:p>
            <a:pPr algn="ctr" eaLnBrk="1" hangingPunct="1">
              <a:buClr>
                <a:schemeClr val="tx1"/>
              </a:buClr>
              <a:buFontTx/>
              <a:buNone/>
            </a:pPr>
            <a:r>
              <a:rPr lang="ru-RU" altLang="ru-RU" b="1" dirty="0" smtClean="0">
                <a:solidFill>
                  <a:srgbClr val="663300"/>
                </a:solidFill>
              </a:rPr>
              <a:t> </a:t>
            </a:r>
            <a:r>
              <a:rPr lang="ru-RU" altLang="ru-RU" sz="5400" b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Прекрасный певец – Орфей </a:t>
            </a:r>
          </a:p>
          <a:p>
            <a:pPr algn="just" eaLnBrk="1" hangingPunct="1"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                                               </a:t>
            </a:r>
            <a:endParaRPr lang="ru-RU" altLang="ru-RU" sz="2800" b="1" dirty="0">
              <a:solidFill>
                <a:srgbClr val="003300"/>
              </a:solidFill>
            </a:endParaRPr>
          </a:p>
          <a:p>
            <a:pPr algn="just" eaLnBrk="1" hangingPunct="1">
              <a:buClr>
                <a:schemeClr val="tx1"/>
              </a:buClr>
              <a:buFontTx/>
              <a:buNone/>
            </a:pPr>
            <a:endParaRPr lang="ru-RU" altLang="ru-RU" sz="2800" b="1" dirty="0" smtClean="0">
              <a:solidFill>
                <a:srgbClr val="003300"/>
              </a:solidFill>
            </a:endParaRPr>
          </a:p>
          <a:p>
            <a:pPr algn="just" eaLnBrk="1" hangingPunct="1">
              <a:buClr>
                <a:schemeClr val="tx1"/>
              </a:buClr>
              <a:buFontTx/>
              <a:buNone/>
            </a:pPr>
            <a:r>
              <a:rPr lang="ru-RU" altLang="ru-RU" sz="2800" b="1" dirty="0">
                <a:solidFill>
                  <a:srgbClr val="003300"/>
                </a:solidFill>
              </a:rPr>
              <a:t> </a:t>
            </a:r>
            <a:r>
              <a:rPr lang="ru-RU" altLang="ru-RU" sz="2800" b="1" dirty="0" smtClean="0">
                <a:solidFill>
                  <a:srgbClr val="003300"/>
                </a:solidFill>
              </a:rPr>
              <a:t>                                                      Владел тайной  </a:t>
            </a:r>
          </a:p>
          <a:p>
            <a:pPr algn="just" eaLnBrk="1" hangingPunct="1"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                                               гармоничных звучаний. </a:t>
            </a:r>
          </a:p>
          <a:p>
            <a:pPr algn="just" eaLnBrk="1" hangingPunct="1"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                                              Его музыка благотворно          </a:t>
            </a:r>
          </a:p>
          <a:p>
            <a:pPr algn="just" eaLnBrk="1" hangingPunct="1"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                                               влияла на все живое</a:t>
            </a:r>
          </a:p>
          <a:p>
            <a:pPr algn="just" eaLnBrk="1" hangingPunct="1"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                                               вокруг. 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478213" cy="428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80022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ПИФАГОР     САМОССКИЙ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(570 - 490 до н.э.)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974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663300"/>
                </a:solidFill>
              </a:rPr>
              <a:t>Древнегреческий философ,  религиозный и политический  деятель, математик.  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663300"/>
                </a:solidFill>
              </a:rPr>
              <a:t>Учился музыке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663300"/>
                </a:solidFill>
              </a:rPr>
              <a:t>в Египте.        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000" b="1" dirty="0" smtClean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endParaRPr lang="ru-RU" sz="2000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8"/>
            <a:ext cx="3021012" cy="352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99"/>
            </a:gs>
            <a:gs pos="50000">
              <a:srgbClr val="FF9966"/>
            </a:gs>
            <a:gs pos="100000">
              <a:srgbClr val="FFCC9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692150"/>
            <a:ext cx="7993062" cy="561657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b="1" dirty="0" smtClean="0">
                <a:solidFill>
                  <a:srgbClr val="A50021"/>
                </a:solidFill>
              </a:rPr>
              <a:t>                                       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800" b="1" dirty="0">
              <a:solidFill>
                <a:srgbClr val="A50021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800" b="1" dirty="0" smtClean="0">
              <a:solidFill>
                <a:srgbClr val="A50021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800" b="1" dirty="0">
              <a:solidFill>
                <a:srgbClr val="A50021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b="1" dirty="0" smtClean="0">
                <a:solidFill>
                  <a:srgbClr val="A50021"/>
                </a:solidFill>
              </a:rPr>
              <a:t>                                       Аристотель </a:t>
            </a:r>
            <a:r>
              <a:rPr lang="ru-RU" altLang="ru-RU" sz="2800" b="1" dirty="0">
                <a:solidFill>
                  <a:srgbClr val="A50021"/>
                </a:solidFill>
              </a:rPr>
              <a:t>и Платон</a:t>
            </a:r>
            <a:r>
              <a:rPr lang="ru-RU" altLang="ru-RU" sz="2800" b="1" dirty="0">
                <a:solidFill>
                  <a:srgbClr val="660033"/>
                </a:solidFill>
              </a:rPr>
              <a:t> </a:t>
            </a:r>
            <a:endParaRPr lang="ru-RU" altLang="ru-RU" sz="2800" b="1" dirty="0" smtClean="0">
              <a:solidFill>
                <a:srgbClr val="660033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800" b="1" dirty="0">
              <a:solidFill>
                <a:srgbClr val="660033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800" b="1" dirty="0" smtClean="0">
              <a:solidFill>
                <a:srgbClr val="660033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800" b="1" dirty="0">
              <a:solidFill>
                <a:srgbClr val="660033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b="1" dirty="0" smtClean="0">
                <a:solidFill>
                  <a:srgbClr val="660033"/>
                </a:solidFill>
              </a:rPr>
              <a:t>Утверждали, что музыка устанавливает порядок и равновесие во всей Вселенной и, прежде всего, воссоздает гармонию в физическом теле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400" b="1" dirty="0" smtClean="0">
              <a:solidFill>
                <a:srgbClr val="660033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400" b="1" dirty="0" smtClean="0">
              <a:solidFill>
                <a:srgbClr val="660033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660033"/>
                </a:solidFill>
              </a:rPr>
              <a:t>                                       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400" b="1" dirty="0" smtClean="0">
              <a:solidFill>
                <a:srgbClr val="660033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660033"/>
                </a:solidFill>
              </a:rPr>
              <a:t>                                             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324961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8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CC66"/>
            </a:gs>
            <a:gs pos="100000">
              <a:srgbClr val="D1A75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692150"/>
            <a:ext cx="8820472" cy="59055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       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  В начале XX века было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экспериментально доказано,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что музыкальнее звуки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воздействуют на изменение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кровяного давления,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частоту сердечных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сокращений, ритм и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400" b="1" dirty="0" smtClean="0">
                <a:solidFill>
                  <a:srgbClr val="003300"/>
                </a:solidFill>
              </a:rPr>
              <a:t>глубину </a:t>
            </a:r>
            <a:r>
              <a:rPr lang="ru-RU" altLang="ru-RU" sz="2400" b="1" dirty="0" smtClean="0">
                <a:solidFill>
                  <a:srgbClr val="003300"/>
                </a:solidFill>
              </a:rPr>
              <a:t>дыхания.</a:t>
            </a:r>
            <a:endParaRPr lang="ru-RU" altLang="ru-RU" sz="2400" b="1" dirty="0" smtClean="0">
              <a:solidFill>
                <a:srgbClr val="003300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758381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19A9A"/>
            </a:gs>
            <a:gs pos="100000">
              <a:srgbClr val="FFCC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Картинка 17 из 133">
            <a:hlinkClick r:id="rId2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8913"/>
            <a:ext cx="3438525" cy="1905000"/>
          </a:xfrm>
          <a:solidFill>
            <a:srgbClr val="FF9999"/>
          </a:solidFill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</a:rPr>
              <a:t>это восстановление </a:t>
            </a:r>
          </a:p>
          <a:p>
            <a:pPr algn="just" eaLnBrk="1" hangingPunct="1">
              <a:buFontTx/>
              <a:buNone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</a:rPr>
              <a:t>здоровья при </a:t>
            </a:r>
          </a:p>
          <a:p>
            <a:pPr algn="just" eaLnBrk="1" hangingPunct="1">
              <a:buFontTx/>
              <a:buNone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</a:rPr>
              <a:t>помощи занятий музыкой.</a:t>
            </a:r>
          </a:p>
          <a:p>
            <a:pPr algn="r" eaLnBrk="1" hangingPunct="1">
              <a:buFontTx/>
              <a:buNone/>
            </a:pPr>
            <a:r>
              <a:rPr lang="ru-RU" altLang="ru-RU" b="1" dirty="0" smtClean="0">
                <a:solidFill>
                  <a:srgbClr val="D71986"/>
                </a:solidFill>
              </a:rPr>
              <a:t> </a:t>
            </a:r>
            <a:r>
              <a:rPr lang="ru-RU" altLang="ru-RU" b="1" dirty="0" smtClean="0">
                <a:solidFill>
                  <a:srgbClr val="660066"/>
                </a:solidFill>
              </a:rPr>
              <a:t>В 2003 году Минздрав </a:t>
            </a:r>
          </a:p>
          <a:p>
            <a:pPr algn="ctr" eaLnBrk="1" hangingPunct="1">
              <a:buFontTx/>
              <a:buNone/>
            </a:pPr>
            <a:r>
              <a:rPr lang="ru-RU" altLang="ru-RU" b="1" dirty="0" smtClean="0">
                <a:solidFill>
                  <a:srgbClr val="660066"/>
                </a:solidFill>
              </a:rPr>
              <a:t>                     России признал </a:t>
            </a:r>
          </a:p>
          <a:p>
            <a:pPr algn="ctr" eaLnBrk="1" hangingPunct="1">
              <a:buFontTx/>
              <a:buNone/>
            </a:pPr>
            <a:r>
              <a:rPr lang="ru-RU" altLang="ru-RU" b="1" dirty="0" smtClean="0">
                <a:solidFill>
                  <a:srgbClr val="660066"/>
                </a:solidFill>
              </a:rPr>
              <a:t>                     музыкотерапию </a:t>
            </a:r>
          </a:p>
          <a:p>
            <a:pPr algn="ctr" eaLnBrk="1" hangingPunct="1">
              <a:buFontTx/>
              <a:buNone/>
            </a:pPr>
            <a:r>
              <a:rPr lang="ru-RU" altLang="ru-RU" b="1" dirty="0" smtClean="0">
                <a:solidFill>
                  <a:srgbClr val="660066"/>
                </a:solidFill>
              </a:rPr>
              <a:t>                    официальным </a:t>
            </a:r>
          </a:p>
          <a:p>
            <a:pPr algn="ctr" eaLnBrk="1" hangingPunct="1">
              <a:buFontTx/>
              <a:buNone/>
            </a:pPr>
            <a:r>
              <a:rPr lang="ru-RU" altLang="ru-RU" b="1" dirty="0" smtClean="0">
                <a:solidFill>
                  <a:srgbClr val="660066"/>
                </a:solidFill>
              </a:rPr>
              <a:t>                         методом лечения.</a:t>
            </a:r>
          </a:p>
          <a:p>
            <a:pPr eaLnBrk="1" hangingPunct="1">
              <a:buFontTx/>
              <a:buNone/>
            </a:pPr>
            <a:endParaRPr lang="ru-RU" altLang="ru-RU" b="1" dirty="0" smtClean="0">
              <a:solidFill>
                <a:srgbClr val="D71986"/>
              </a:solidFill>
            </a:endParaRPr>
          </a:p>
          <a:p>
            <a:pPr algn="r" eaLnBrk="1" hangingPunct="1">
              <a:buFontTx/>
              <a:buNone/>
            </a:pPr>
            <a:r>
              <a:rPr lang="ru-RU" altLang="ru-RU" b="1" dirty="0" smtClean="0">
                <a:solidFill>
                  <a:srgbClr val="D71986"/>
                </a:solidFill>
              </a:rPr>
              <a:t>   </a:t>
            </a:r>
            <a:endParaRPr lang="ru-RU" altLang="ru-RU" b="1" dirty="0" smtClean="0">
              <a:solidFill>
                <a:srgbClr val="660066"/>
              </a:solidFill>
            </a:endParaRP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altLang="ru-RU" sz="3200" b="1" dirty="0">
                <a:solidFill>
                  <a:srgbClr val="A50021"/>
                </a:solidFill>
              </a:rPr>
              <a:t> </a:t>
            </a:r>
            <a:r>
              <a:rPr lang="ru-RU" altLang="ru-RU" sz="3200" b="1" dirty="0" smtClean="0">
                <a:solidFill>
                  <a:srgbClr val="A50021"/>
                </a:solidFill>
              </a:rPr>
              <a:t>Музыкотерапия - </a:t>
            </a: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00438"/>
            <a:ext cx="388778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2"/>
            </a:gs>
            <a:gs pos="100000">
              <a:srgbClr val="66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090613"/>
            <a:ext cx="7776864" cy="54451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/>
              <a:t>Царь Давид </a:t>
            </a:r>
            <a:r>
              <a:rPr lang="ru-RU" altLang="ru-RU" sz="2400" dirty="0" smtClean="0"/>
              <a:t>своей игрой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/>
              <a:t>на арфе вылечил от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/>
              <a:t>депрессии царя Саула,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/>
              <a:t>а также спас его от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/>
              <a:t>нечистых духов. </a:t>
            </a:r>
          </a:p>
          <a:p>
            <a:pPr marL="0" indent="0" algn="ctr" eaLnBrk="1" hangingPunct="1">
              <a:buFontTx/>
              <a:buNone/>
            </a:pPr>
            <a:endParaRPr lang="ru-RU" altLang="ru-RU" sz="2400" dirty="0" smtClean="0"/>
          </a:p>
          <a:p>
            <a:pPr marL="0" indent="0" algn="r" eaLnBrk="1" hangingPunct="1">
              <a:buFontTx/>
              <a:buNone/>
            </a:pPr>
            <a:r>
              <a:rPr lang="ru-RU" altLang="ru-RU" sz="2400" dirty="0" smtClean="0"/>
              <a:t>Великий врачеватель древности  </a:t>
            </a:r>
          </a:p>
          <a:p>
            <a:pPr marL="0" indent="0" algn="r" eaLnBrk="1" hangingPunct="1">
              <a:buFontTx/>
              <a:buNone/>
            </a:pPr>
            <a:r>
              <a:rPr lang="ru-RU" altLang="ru-RU" sz="2400" b="1" i="1" dirty="0" smtClean="0"/>
              <a:t>Авиценна</a:t>
            </a:r>
            <a:r>
              <a:rPr lang="ru-RU" altLang="ru-RU" sz="2400" dirty="0" smtClean="0"/>
              <a:t> называл мелодию</a:t>
            </a:r>
          </a:p>
          <a:p>
            <a:pPr marL="0" indent="0" algn="r" eaLnBrk="1" hangingPunct="1">
              <a:buFontTx/>
              <a:buNone/>
            </a:pPr>
            <a:r>
              <a:rPr lang="ru-RU" altLang="ru-RU" sz="2400" dirty="0" smtClean="0"/>
              <a:t> «нелекарственным»  способом </a:t>
            </a:r>
          </a:p>
          <a:p>
            <a:pPr marL="0" indent="0" algn="r" eaLnBrk="1" hangingPunct="1">
              <a:buFontTx/>
              <a:buNone/>
            </a:pPr>
            <a:r>
              <a:rPr lang="ru-RU" altLang="ru-RU" sz="2400" dirty="0" smtClean="0"/>
              <a:t>лечения наряду с диетой,</a:t>
            </a:r>
          </a:p>
          <a:p>
            <a:pPr marL="0" indent="0" algn="r" eaLnBrk="1" hangingPunct="1">
              <a:buFontTx/>
              <a:buNone/>
            </a:pPr>
            <a:r>
              <a:rPr lang="ru-RU" altLang="ru-RU" sz="2400" dirty="0" smtClean="0"/>
              <a:t> запахами и смехом. 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19" y="3431729"/>
            <a:ext cx="213995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4789"/>
            <a:ext cx="21685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CCFF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C00000"/>
                </a:solidFill>
              </a:rPr>
              <a:t>Современные научные исследования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7848600" cy="60213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0713"/>
            <a:ext cx="5184775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/>
      <p:bldP spid="21709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CC66"/>
            </a:gs>
            <a:gs pos="100000">
              <a:srgbClr val="D1A75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5888"/>
            <a:ext cx="9144000" cy="6481762"/>
          </a:xfrm>
        </p:spPr>
        <p:txBody>
          <a:bodyPr/>
          <a:lstStyle/>
          <a:p>
            <a:pPr algn="ctr" eaLnBrk="1" hangingPunct="1"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Ученые установили, что активность микробов, «наслушавшихся» колокольного звона</a:t>
            </a:r>
          </a:p>
          <a:p>
            <a:pPr algn="ctr" eaLnBrk="1" hangingPunct="1"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и церковной музыки, падает на 40%.</a:t>
            </a:r>
          </a:p>
          <a:p>
            <a:pPr algn="ctr" eaLnBrk="1" hangingPunct="1">
              <a:buClr>
                <a:schemeClr val="tx1"/>
              </a:buClr>
              <a:buFontTx/>
              <a:buNone/>
            </a:pPr>
            <a:endParaRPr lang="ru-RU" altLang="ru-RU" sz="2800" b="1" dirty="0" smtClean="0">
              <a:solidFill>
                <a:srgbClr val="003300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844675"/>
            <a:ext cx="5832475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0C0C0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06" y="-30852"/>
            <a:ext cx="8229600" cy="2132856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990000"/>
                </a:solidFill>
              </a:rPr>
              <a:t/>
            </a:r>
            <a:br>
              <a:rPr lang="ru-RU" altLang="ru-RU" sz="2800" b="1" dirty="0" smtClean="0">
                <a:solidFill>
                  <a:srgbClr val="990000"/>
                </a:solidFill>
              </a:rPr>
            </a:br>
            <a:r>
              <a:rPr lang="ru-RU" altLang="ru-RU" sz="2800" b="1" dirty="0" smtClean="0">
                <a:solidFill>
                  <a:srgbClr val="990000"/>
                </a:solidFill>
              </a:rPr>
              <a:t/>
            </a:r>
            <a:br>
              <a:rPr lang="ru-RU" altLang="ru-RU" sz="2800" b="1" dirty="0" smtClean="0">
                <a:solidFill>
                  <a:srgbClr val="990000"/>
                </a:solidFill>
              </a:rPr>
            </a:br>
            <a:r>
              <a:rPr lang="ru-RU" altLang="ru-RU" sz="2800" b="1" dirty="0" smtClean="0">
                <a:solidFill>
                  <a:srgbClr val="990000"/>
                </a:solidFill>
              </a:rPr>
              <a:t>В последние десятилетия особо интенсивно ведутся эксперименты в нескольких направлениях: </a:t>
            </a:r>
            <a:br>
              <a:rPr lang="ru-RU" altLang="ru-RU" sz="2800" b="1" dirty="0" smtClean="0">
                <a:solidFill>
                  <a:srgbClr val="990000"/>
                </a:solidFill>
              </a:rPr>
            </a:br>
            <a:endParaRPr lang="ru-RU" altLang="ru-RU" sz="2800" dirty="0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628775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2400" b="1" dirty="0" smtClean="0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>
              <a:solidFill>
                <a:srgbClr val="990000"/>
              </a:solidFill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660066"/>
                </a:solidFill>
              </a:rPr>
              <a:t>   влияние отдельных музыкальных инструментов на живые организмы;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 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влияние музыки великих гениев человечества, индивидуальное воздействие отдельных произведений композиторов;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   воздействие на организм человека традиционных народных направлений в музыке, а также современных направлений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5300663"/>
            <a:ext cx="5475287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8038" y="836613"/>
            <a:ext cx="5180012" cy="48545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Послушай: музыка вокруг,</a:t>
            </a:r>
            <a:br>
              <a:rPr lang="ru-RU" sz="36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Она во всём – </a:t>
            </a:r>
            <a:br>
              <a:rPr lang="ru-RU" sz="36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в самой природе, </a:t>
            </a:r>
            <a:br>
              <a:rPr lang="ru-RU" sz="36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и для бесчисленных мелодий</a:t>
            </a:r>
            <a:br>
              <a:rPr lang="ru-RU" sz="36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она сама  рождает звук!</a:t>
            </a:r>
            <a:br>
              <a:rPr lang="ru-RU" sz="36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М. </a:t>
            </a:r>
            <a:r>
              <a:rPr lang="ru-RU" sz="3200" b="1" dirty="0" err="1" smtClean="0">
                <a:solidFill>
                  <a:srgbClr val="FF0000"/>
                </a:solidFill>
                <a:latin typeface="+mn-lt"/>
              </a:rPr>
              <a:t>Ивенсен</a:t>
            </a:r>
            <a:endParaRPr lang="ru-RU" sz="3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836613"/>
            <a:ext cx="5256213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altLang="ru-RU" sz="2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CC66"/>
            </a:gs>
            <a:gs pos="100000">
              <a:srgbClr val="D1A75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5888"/>
            <a:ext cx="9144000" cy="6481762"/>
          </a:xfrm>
        </p:spPr>
        <p:txBody>
          <a:bodyPr/>
          <a:lstStyle/>
          <a:p>
            <a:pPr algn="just" eaLnBrk="1" hangingPunct="1">
              <a:buClr>
                <a:schemeClr val="tx1"/>
              </a:buClr>
              <a:defRPr/>
            </a:pPr>
            <a:endParaRPr lang="ru-RU" sz="2800" b="1" dirty="0" smtClean="0">
              <a:solidFill>
                <a:srgbClr val="003300"/>
              </a:solidFill>
            </a:endParaRPr>
          </a:p>
          <a:p>
            <a:pPr algn="just" eaLnBrk="1" hangingPunct="1">
              <a:buClr>
                <a:schemeClr val="tx1"/>
              </a:buClr>
              <a:defRPr/>
            </a:pPr>
            <a:r>
              <a:rPr lang="ru-RU" sz="2800" b="1" dirty="0" smtClean="0">
                <a:solidFill>
                  <a:srgbClr val="003300"/>
                </a:solidFill>
              </a:rPr>
              <a:t>Под воздействием музыки меняются кровяное давление, частота сокращений сердечной мышцы, ритм и глубина дыхания  как у животных, так и у человека. </a:t>
            </a:r>
          </a:p>
          <a:p>
            <a:pPr marL="0" indent="0" algn="just" eaLnBrk="1" hangingPunct="1">
              <a:buClr>
                <a:schemeClr val="tx1"/>
              </a:buClr>
              <a:buFontTx/>
              <a:buNone/>
              <a:defRPr/>
            </a:pPr>
            <a:endParaRPr lang="ru-RU" sz="2800" b="1" dirty="0" smtClean="0">
              <a:solidFill>
                <a:srgbClr val="003300"/>
              </a:solidFill>
            </a:endParaRPr>
          </a:p>
          <a:p>
            <a:pPr algn="just" eaLnBrk="1" hangingPunct="1">
              <a:buClr>
                <a:schemeClr val="tx1"/>
              </a:buClr>
              <a:defRPr/>
            </a:pPr>
            <a:r>
              <a:rPr lang="ru-RU" sz="2800" b="1" dirty="0">
                <a:solidFill>
                  <a:srgbClr val="003300"/>
                </a:solidFill>
              </a:rPr>
              <a:t>М</a:t>
            </a:r>
            <a:r>
              <a:rPr lang="ru-RU" sz="2800" b="1" dirty="0" smtClean="0">
                <a:solidFill>
                  <a:srgbClr val="003300"/>
                </a:solidFill>
              </a:rPr>
              <a:t>узыку используют во</a:t>
            </a:r>
          </a:p>
          <a:p>
            <a:pPr marL="0" indent="0" algn="just" eaLnBrk="1" hangingPunct="1">
              <a:buClr>
                <a:schemeClr val="tx1"/>
              </a:buClr>
              <a:buFontTx/>
              <a:buNone/>
              <a:defRPr/>
            </a:pPr>
            <a:r>
              <a:rPr lang="ru-RU" sz="2800" b="1" dirty="0" smtClean="0">
                <a:solidFill>
                  <a:srgbClr val="003300"/>
                </a:solidFill>
              </a:rPr>
              <a:t> время сложных операций. </a:t>
            </a:r>
          </a:p>
          <a:p>
            <a:pPr marL="0" indent="0" algn="just" eaLnBrk="1" hangingPunct="1">
              <a:buClr>
                <a:schemeClr val="tx1"/>
              </a:buClr>
              <a:buFontTx/>
              <a:buNone/>
              <a:defRPr/>
            </a:pPr>
            <a:endParaRPr lang="ru-RU" sz="2800" b="1" dirty="0" smtClean="0">
              <a:solidFill>
                <a:srgbClr val="003300"/>
              </a:solidFill>
            </a:endParaRPr>
          </a:p>
          <a:p>
            <a:pPr algn="just" eaLnBrk="1" hangingPunct="1">
              <a:buClr>
                <a:schemeClr val="tx1"/>
              </a:buClr>
              <a:defRPr/>
            </a:pPr>
            <a:r>
              <a:rPr lang="ru-RU" sz="2800" b="1" dirty="0">
                <a:solidFill>
                  <a:srgbClr val="003300"/>
                </a:solidFill>
              </a:rPr>
              <a:t>М</a:t>
            </a:r>
            <a:r>
              <a:rPr lang="ru-RU" sz="2800" b="1" dirty="0" smtClean="0">
                <a:solidFill>
                  <a:srgbClr val="003300"/>
                </a:solidFill>
              </a:rPr>
              <a:t>узыкотерапия используется</a:t>
            </a:r>
          </a:p>
          <a:p>
            <a:pPr marL="0" indent="0" algn="just" eaLnBrk="1" hangingPunct="1">
              <a:buClr>
                <a:schemeClr val="tx1"/>
              </a:buClr>
              <a:buFontTx/>
              <a:buNone/>
              <a:defRPr/>
            </a:pPr>
            <a:r>
              <a:rPr lang="ru-RU" sz="2800" b="1" dirty="0" smtClean="0">
                <a:solidFill>
                  <a:srgbClr val="003300"/>
                </a:solidFill>
              </a:rPr>
              <a:t> для лечения сахарного диабета.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349500"/>
            <a:ext cx="27876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2"/>
            </a:gs>
            <a:gs pos="100000">
              <a:srgbClr val="66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412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altLang="ru-RU" sz="2800" b="1" dirty="0" smtClean="0">
                <a:solidFill>
                  <a:srgbClr val="FFFF00"/>
                </a:solidFill>
              </a:rPr>
              <a:t>     Музыка может влиять </a:t>
            </a:r>
            <a:br>
              <a:rPr lang="ru-RU" altLang="ru-RU" sz="2800" b="1" dirty="0" smtClean="0">
                <a:solidFill>
                  <a:srgbClr val="FFFF00"/>
                </a:solidFill>
              </a:rPr>
            </a:br>
            <a:r>
              <a:rPr lang="ru-RU" altLang="ru-RU" sz="2800" b="1" dirty="0" smtClean="0">
                <a:solidFill>
                  <a:srgbClr val="FFFF00"/>
                </a:solidFill>
              </a:rPr>
              <a:t>на человека отрицательно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8400"/>
            <a:ext cx="8488363" cy="5689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На кафедре акустики МГУ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проводили исследования: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семиклассники после 10-минутного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 прослушивания рок-композиций временно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забывали таблицу умножения.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                                                     Находящиеся в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                                          концертных залах слушатели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                                          не смогли ответить на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                                          элементарные  вопросы.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                                          Исследование показало, что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даже 10-минутное «наслаждение» рок-музыкой на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громкости в 100 децибел снижает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чувствительность уха настолько, что наступает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FF66"/>
                </a:solidFill>
              </a:rPr>
              <a:t>частичная потеря слуха.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8738"/>
            <a:ext cx="2789238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3383607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77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77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77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350"/>
            <a:ext cx="8136904" cy="5865813"/>
          </a:xfrm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ru-RU" b="1" dirty="0" smtClean="0">
                <a:solidFill>
                  <a:srgbClr val="660066"/>
                </a:solidFill>
              </a:rPr>
              <a:t>«Эффект Моцарта»</a:t>
            </a:r>
          </a:p>
          <a:p>
            <a:pPr marL="0" indent="0" algn="just">
              <a:buFontTx/>
              <a:buNone/>
              <a:defRPr/>
            </a:pPr>
            <a:endParaRPr lang="ru-RU" b="1" dirty="0" smtClean="0">
              <a:solidFill>
                <a:srgbClr val="660066"/>
              </a:solidFill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Музыку Моцарта специалисты считают</a:t>
            </a:r>
          </a:p>
          <a:p>
            <a:pPr marL="0" indent="0" algn="just">
              <a:buFontTx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самой полезной для  психического и</a:t>
            </a:r>
          </a:p>
          <a:p>
            <a:pPr marL="0" indent="0" algn="just">
              <a:buFontTx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физического здоровья, для гармонии, </a:t>
            </a:r>
          </a:p>
          <a:p>
            <a:pPr marL="0" indent="0" algn="just">
              <a:buFontTx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красоты и равновесия.</a:t>
            </a:r>
          </a:p>
          <a:p>
            <a:pPr algn="just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Произведения Моцарта универсальны: они рекомендуются для снятия стресса, эффективного усвоения учебного материала, от головной боли, а также во время восстановительного периода, например, после экстремальных ситуаций. Причем лечебным эффектом обладают все произведения Моцарта. Этот музыкальный феномен до конца еще не объясним.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664"/>
            <a:ext cx="2165350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507412" cy="3586163"/>
          </a:xfrm>
        </p:spPr>
        <p:txBody>
          <a:bodyPr/>
          <a:lstStyle/>
          <a:p>
            <a:pPr algn="r" eaLnBrk="1" hangingPunct="1"/>
            <a:r>
              <a:rPr lang="ru-RU" altLang="ru-RU" sz="2800" b="1" dirty="0" smtClean="0">
                <a:solidFill>
                  <a:srgbClr val="FF99CC"/>
                </a:solidFill>
              </a:rPr>
              <a:t/>
            </a:r>
            <a:br>
              <a:rPr lang="ru-RU" altLang="ru-RU" sz="2800" b="1" dirty="0" smtClean="0">
                <a:solidFill>
                  <a:srgbClr val="FF99CC"/>
                </a:solidFill>
              </a:rPr>
            </a:br>
            <a:r>
              <a:rPr lang="ru-RU" altLang="ru-RU" sz="2800" b="1" dirty="0" smtClean="0">
                <a:solidFill>
                  <a:srgbClr val="FF99CC"/>
                </a:solidFill>
              </a:rPr>
              <a:t>"Музыка усиливает любую радость,</a:t>
            </a:r>
            <a:br>
              <a:rPr lang="ru-RU" altLang="ru-RU" sz="2800" b="1" dirty="0" smtClean="0">
                <a:solidFill>
                  <a:srgbClr val="FF99CC"/>
                </a:solidFill>
              </a:rPr>
            </a:br>
            <a:r>
              <a:rPr lang="ru-RU" altLang="ru-RU" sz="2800" b="1" dirty="0" smtClean="0">
                <a:solidFill>
                  <a:srgbClr val="FF99CC"/>
                </a:solidFill>
              </a:rPr>
              <a:t> успокаивает любую печаль, </a:t>
            </a:r>
            <a:br>
              <a:rPr lang="ru-RU" altLang="ru-RU" sz="2800" b="1" dirty="0" smtClean="0">
                <a:solidFill>
                  <a:srgbClr val="FF99CC"/>
                </a:solidFill>
              </a:rPr>
            </a:br>
            <a:r>
              <a:rPr lang="ru-RU" altLang="ru-RU" sz="2800" b="1" dirty="0" smtClean="0">
                <a:solidFill>
                  <a:srgbClr val="FF99CC"/>
                </a:solidFill>
              </a:rPr>
              <a:t>изгоняет болезни, </a:t>
            </a:r>
            <a:br>
              <a:rPr lang="ru-RU" altLang="ru-RU" sz="2800" b="1" dirty="0" smtClean="0">
                <a:solidFill>
                  <a:srgbClr val="FF99CC"/>
                </a:solidFill>
              </a:rPr>
            </a:br>
            <a:r>
              <a:rPr lang="ru-RU" altLang="ru-RU" sz="2800" b="1" dirty="0" smtClean="0">
                <a:solidFill>
                  <a:srgbClr val="CC3300"/>
                </a:solidFill>
              </a:rPr>
              <a:t>смягчает</a:t>
            </a:r>
            <a:r>
              <a:rPr lang="ru-RU" altLang="ru-RU" sz="2800" b="1" dirty="0" smtClean="0">
                <a:solidFill>
                  <a:srgbClr val="FF99CC"/>
                </a:solidFill>
              </a:rPr>
              <a:t> любую боль. </a:t>
            </a:r>
            <a:br>
              <a:rPr lang="ru-RU" altLang="ru-RU" sz="2800" b="1" dirty="0" smtClean="0">
                <a:solidFill>
                  <a:srgbClr val="FF99CC"/>
                </a:solidFill>
              </a:rPr>
            </a:br>
            <a:r>
              <a:rPr lang="ru-RU" altLang="ru-RU" sz="2800" b="1" dirty="0" smtClean="0">
                <a:solidFill>
                  <a:srgbClr val="CC3300"/>
                </a:solidFill>
              </a:rPr>
              <a:t>И поэтому Мудрецы Древности </a:t>
            </a:r>
            <a:br>
              <a:rPr lang="ru-RU" altLang="ru-RU" sz="2800" b="1" dirty="0" smtClean="0">
                <a:solidFill>
                  <a:srgbClr val="CC3300"/>
                </a:solidFill>
              </a:rPr>
            </a:br>
            <a:r>
              <a:rPr lang="ru-RU" altLang="ru-RU" sz="2800" b="1" dirty="0" smtClean="0">
                <a:solidFill>
                  <a:srgbClr val="CC3300"/>
                </a:solidFill>
              </a:rPr>
              <a:t>поклонялись Единой силе Души, </a:t>
            </a:r>
            <a:br>
              <a:rPr lang="ru-RU" altLang="ru-RU" sz="2800" b="1" dirty="0" smtClean="0">
                <a:solidFill>
                  <a:srgbClr val="CC3300"/>
                </a:solidFill>
              </a:rPr>
            </a:br>
            <a:r>
              <a:rPr lang="ru-RU" altLang="ru-RU" sz="2800" b="1" dirty="0" smtClean="0">
                <a:solidFill>
                  <a:srgbClr val="CC3300"/>
                </a:solidFill>
              </a:rPr>
              <a:t>Мелодии </a:t>
            </a:r>
            <a:r>
              <a:rPr lang="ru-RU" altLang="ru-RU" sz="2800" b="1" dirty="0" smtClean="0">
                <a:solidFill>
                  <a:srgbClr val="FF3399"/>
                </a:solidFill>
              </a:rPr>
              <a:t>и Песне".</a:t>
            </a:r>
            <a:br>
              <a:rPr lang="ru-RU" altLang="ru-RU" sz="2800" b="1" dirty="0" smtClean="0">
                <a:solidFill>
                  <a:srgbClr val="FF3399"/>
                </a:solidFill>
              </a:rPr>
            </a:br>
            <a:r>
              <a:rPr lang="ru-RU" altLang="ru-RU" sz="2400" b="1" i="1" dirty="0" smtClean="0">
                <a:solidFill>
                  <a:srgbClr val="FFFF66"/>
                </a:solidFill>
              </a:rPr>
              <a:t>Кельтские поэты</a:t>
            </a:r>
            <a:r>
              <a:rPr lang="ru-RU" altLang="ru-RU" sz="2400" b="1" i="1" dirty="0" smtClean="0">
                <a:solidFill>
                  <a:srgbClr val="FF3399"/>
                </a:solidFill>
              </a:rPr>
              <a:t/>
            </a:r>
            <a:br>
              <a:rPr lang="ru-RU" altLang="ru-RU" sz="2400" b="1" i="1" dirty="0" smtClean="0">
                <a:solidFill>
                  <a:srgbClr val="FF3399"/>
                </a:solidFill>
              </a:rPr>
            </a:br>
            <a:endParaRPr lang="ru-RU" altLang="ru-RU" sz="2400" b="1" i="1" dirty="0" smtClean="0">
              <a:solidFill>
                <a:srgbClr val="FF33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260350"/>
            <a:ext cx="9324975" cy="1728788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chemeClr val="bg1"/>
                </a:solidFill>
              </a:rPr>
              <a:t>Глава 2</a:t>
            </a:r>
            <a:r>
              <a:rPr lang="en-US" altLang="ru-RU" sz="2800" b="1" dirty="0" smtClean="0">
                <a:solidFill>
                  <a:schemeClr val="bg1"/>
                </a:solidFill>
              </a:rPr>
              <a:t>.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ВЛИЯНИЕ МУЗЫКИ НА ПСИХИЧЕСКОЕ (ЭМОЦИОНАЛЬНОЕ) ЗДОРОВЬЕ</a:t>
            </a:r>
            <a:endParaRPr lang="ru-RU" altLang="ru-RU" sz="3200" b="1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19075" y="5084763"/>
            <a:ext cx="7058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 </a:t>
            </a:r>
            <a:r>
              <a:rPr lang="ru-RU" altLang="ru-RU" sz="3200" dirty="0" smtClean="0">
                <a:solidFill>
                  <a:schemeClr val="bg1"/>
                </a:solidFill>
              </a:rPr>
              <a:t>Выявление </a:t>
            </a:r>
            <a:r>
              <a:rPr lang="ru-RU" altLang="ru-RU" sz="3200" dirty="0">
                <a:solidFill>
                  <a:schemeClr val="bg1"/>
                </a:solidFill>
              </a:rPr>
              <a:t>музыкальных предпочтений </a:t>
            </a:r>
            <a:r>
              <a:rPr lang="ru-RU" altLang="ru-RU" sz="3200" dirty="0" smtClean="0">
                <a:solidFill>
                  <a:schemeClr val="bg1"/>
                </a:solidFill>
              </a:rPr>
              <a:t>обучающихся </a:t>
            </a:r>
            <a:r>
              <a:rPr lang="ru-RU" altLang="ru-RU" sz="3200" dirty="0">
                <a:solidFill>
                  <a:schemeClr val="bg1"/>
                </a:solidFill>
              </a:rPr>
              <a:t>и учителей школы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25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660033"/>
                </a:solidFill>
              </a:rPr>
              <a:t>Результаты анкетирования</a:t>
            </a:r>
            <a:r>
              <a:rPr lang="ru-RU" altLang="ru-RU" sz="3200" smtClean="0"/>
              <a:t/>
            </a:r>
            <a:br>
              <a:rPr lang="ru-RU" altLang="ru-RU" sz="3200" smtClean="0"/>
            </a:br>
            <a:endParaRPr lang="ru-RU" altLang="ru-RU" sz="3200" b="1" smtClean="0">
              <a:solidFill>
                <a:srgbClr val="A50021"/>
              </a:solidFill>
            </a:endParaRPr>
          </a:p>
        </p:txBody>
      </p:sp>
      <p:sp>
        <p:nvSpPr>
          <p:cNvPr id="140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4213" y="908050"/>
            <a:ext cx="8229600" cy="547327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800" dirty="0" smtClean="0">
                <a:solidFill>
                  <a:srgbClr val="7030A0"/>
                </a:solidFill>
              </a:rPr>
              <a:t> </a:t>
            </a: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/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4672013" y="3335338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      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75245"/>
              </p:ext>
            </p:extLst>
          </p:nvPr>
        </p:nvGraphicFramePr>
        <p:xfrm>
          <a:off x="755573" y="908720"/>
          <a:ext cx="7920882" cy="6281142"/>
        </p:xfrm>
        <a:graphic>
          <a:graphicData uri="http://schemas.openxmlformats.org/drawingml/2006/table">
            <a:tbl>
              <a:tblPr firstRow="1" firstCol="1" bandRow="1"/>
              <a:tblGrid>
                <a:gridCol w="432051"/>
                <a:gridCol w="2894880"/>
                <a:gridCol w="2323539"/>
                <a:gridCol w="2270412"/>
              </a:tblGrid>
              <a:tr h="11219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Какую музыку вы предпочитаете?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(поставьте знак  + 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Ученики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(17 человек)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Учителя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(10 человек)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Классическую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Духовную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Народную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Современную эстрадную, популярную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Джаз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Рэп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Рок-музыку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люблю музыку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0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3" grpId="0"/>
      <p:bldP spid="14029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19A9A"/>
            </a:gs>
            <a:gs pos="100000">
              <a:srgbClr val="FFCC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000" dirty="0" smtClean="0">
                <a:solidFill>
                  <a:srgbClr val="C00000"/>
                </a:solidFill>
              </a:rPr>
              <a:t>Опрос: Что думают о музыке шестиклассники?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856984" cy="4525963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Times New Roman"/>
              </a:rPr>
              <a:t>Музыка </a:t>
            </a:r>
            <a:r>
              <a:rPr lang="ru-RU" sz="2300" dirty="0">
                <a:latin typeface="Times New Roman"/>
                <a:ea typeface="Times New Roman"/>
              </a:rPr>
              <a:t>– это способ развлечения, она мне поднимает настроение.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Times New Roman"/>
              </a:rPr>
              <a:t>Мне </a:t>
            </a:r>
            <a:r>
              <a:rPr lang="ru-RU" sz="2300" dirty="0">
                <a:latin typeface="Times New Roman"/>
                <a:ea typeface="Times New Roman"/>
              </a:rPr>
              <a:t>нужна музыка, когда на душе неспокойно, послушаешь - успокоишься и все у меня хорошо.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Times New Roman"/>
              </a:rPr>
              <a:t>Музыка  </a:t>
            </a:r>
            <a:r>
              <a:rPr lang="ru-RU" sz="2300" dirty="0">
                <a:latin typeface="Times New Roman"/>
                <a:ea typeface="Times New Roman"/>
              </a:rPr>
              <a:t>помогает мне двигаться (танцевать).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Times New Roman"/>
              </a:rPr>
              <a:t>Люблю </a:t>
            </a:r>
            <a:r>
              <a:rPr lang="ru-RU" sz="2300" dirty="0">
                <a:latin typeface="Times New Roman"/>
                <a:ea typeface="Times New Roman"/>
              </a:rPr>
              <a:t>слушать музыку, когда засыпаю и когда мне грустно.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Times New Roman"/>
              </a:rPr>
              <a:t>Если </a:t>
            </a:r>
            <a:r>
              <a:rPr lang="ru-RU" sz="2300" dirty="0">
                <a:latin typeface="Times New Roman"/>
                <a:ea typeface="Times New Roman"/>
              </a:rPr>
              <a:t>слушать музыку, когда у тебя плохое настроение, то оно меняется на хорошее. </a:t>
            </a:r>
            <a:endParaRPr lang="ru-RU" sz="2300" dirty="0" smtClean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Times New Roman"/>
              </a:rPr>
              <a:t>Разная </a:t>
            </a:r>
            <a:r>
              <a:rPr lang="ru-RU" sz="2300" dirty="0">
                <a:latin typeface="Times New Roman"/>
                <a:ea typeface="Times New Roman"/>
              </a:rPr>
              <a:t>музыка по-разному влияет на меня. Хорошая музыка меня успокаивает.</a:t>
            </a:r>
          </a:p>
          <a:p>
            <a:pPr eaLnBrk="1" hangingPunct="1">
              <a:buFontTx/>
              <a:buNone/>
            </a:pPr>
            <a:endParaRPr lang="ru-RU" altLang="ru-RU" b="1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/>
              <a:t> Влияние музыки на эмоциональное состояние детей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814887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2800" dirty="0" smtClean="0">
                <a:solidFill>
                  <a:srgbClr val="003300"/>
                </a:solidFill>
              </a:rPr>
              <a:t>                                        </a:t>
            </a:r>
          </a:p>
          <a:p>
            <a:pPr marL="0" indent="0" algn="ctr">
              <a:buFontTx/>
              <a:buNone/>
            </a:pPr>
            <a:r>
              <a:rPr lang="ru-RU" altLang="ru-RU" sz="2800" dirty="0" smtClean="0">
                <a:solidFill>
                  <a:srgbClr val="003300"/>
                </a:solidFill>
              </a:rPr>
              <a:t>                                        </a:t>
            </a: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33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2800" dirty="0" smtClean="0">
              <a:solidFill>
                <a:srgbClr val="0033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2800" dirty="0" smtClean="0">
              <a:solidFill>
                <a:srgbClr val="0033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2800" dirty="0" smtClean="0">
              <a:solidFill>
                <a:srgbClr val="003300"/>
              </a:solidFill>
            </a:endParaRPr>
          </a:p>
          <a:p>
            <a:pPr marL="0" indent="0">
              <a:buFontTx/>
              <a:buNone/>
            </a:pPr>
            <a:endParaRPr lang="ru-RU" altLang="ru-RU" sz="2800" dirty="0" smtClean="0">
              <a:solidFill>
                <a:srgbClr val="0033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2800" dirty="0" smtClean="0">
              <a:solidFill>
                <a:srgbClr val="003300"/>
              </a:solidFill>
            </a:endParaRPr>
          </a:p>
          <a:p>
            <a:pPr marL="0" indent="0" algn="ctr"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Тестирование проведено</a:t>
            </a:r>
          </a:p>
          <a:p>
            <a:pPr marL="0" indent="0" algn="ctr">
              <a:buFontTx/>
              <a:buNone/>
            </a:pPr>
            <a:r>
              <a:rPr lang="ru-RU" altLang="ru-RU" sz="2800" b="1" dirty="0" smtClean="0">
                <a:solidFill>
                  <a:srgbClr val="003300"/>
                </a:solidFill>
              </a:rPr>
              <a:t>в 3-х классах с применением цвета</a:t>
            </a:r>
          </a:p>
          <a:p>
            <a:pPr marL="0" indent="0">
              <a:buFontTx/>
              <a:buNone/>
            </a:pPr>
            <a:endParaRPr lang="ru-RU" altLang="ru-RU" sz="2400" dirty="0" smtClean="0">
              <a:solidFill>
                <a:srgbClr val="003300"/>
              </a:solidFill>
            </a:endParaRPr>
          </a:p>
          <a:p>
            <a:pPr marL="0" indent="0" algn="ctr">
              <a:buFontTx/>
              <a:buNone/>
            </a:pPr>
            <a:r>
              <a:rPr lang="ru-RU" altLang="ru-RU" sz="2800" dirty="0" smtClean="0">
                <a:solidFill>
                  <a:srgbClr val="003300"/>
                </a:solidFill>
              </a:rPr>
              <a:t>                                                       </a:t>
            </a: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3300"/>
              </a:solidFill>
            </a:endParaRPr>
          </a:p>
        </p:txBody>
      </p:sp>
      <p:pic>
        <p:nvPicPr>
          <p:cNvPr id="1027" name="Picture 3" descr="C:\Users\Учитель\Desktop\ПРОЕКТЫ -экзамен 2018г\6-е кл\6 Г - Волшебная сила музыки\20180315_104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88" y="2587136"/>
            <a:ext cx="4928548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Учитель\Desktop\ПРОЕКТЫ -экзамен 2018г\6-е кл\6 Г - Волшебная сила музыки\20180315_104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1839"/>
            <a:ext cx="4398350" cy="24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altLang="ru-RU" sz="3600" b="1" smtClean="0"/>
              <a:t>  </a:t>
            </a:r>
            <a:r>
              <a:rPr lang="ru-RU" altLang="ru-RU" sz="2400" b="1" smtClean="0"/>
              <a:t/>
            </a:r>
            <a:br>
              <a:rPr lang="ru-RU" altLang="ru-RU" sz="2400" b="1" smtClean="0"/>
            </a:br>
            <a:r>
              <a:rPr lang="ru-RU" altLang="ru-RU" sz="3600" b="1" smtClean="0"/>
              <a:t>                  Основные цвета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484438" y="188913"/>
            <a:ext cx="2447925" cy="5487987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3200" b="1" smtClean="0"/>
              <a:t>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ru-RU" altLang="ru-RU" sz="3200" b="1" smtClean="0">
              <a:solidFill>
                <a:srgbClr val="006600"/>
              </a:solidFill>
            </a:endParaRP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3200" b="1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3200" b="1" smtClean="0">
                <a:solidFill>
                  <a:srgbClr val="006600"/>
                </a:solidFill>
              </a:rPr>
              <a:t> Зеленый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1800" b="1" smtClean="0"/>
              <a:t>   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1800" b="1" smtClean="0"/>
              <a:t>   </a:t>
            </a:r>
            <a:r>
              <a:rPr lang="ru-RU" altLang="ru-RU" sz="2000" b="1" smtClean="0"/>
              <a:t>уверенность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000" b="1" smtClean="0"/>
              <a:t>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000" b="1" smtClean="0"/>
              <a:t>   настойчивость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ru-RU" altLang="ru-RU" sz="2000" b="1" smtClean="0"/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2000" b="1" smtClean="0"/>
              <a:t>      упрямство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2997200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3585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0350"/>
            <a:ext cx="2484438" cy="659765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4000" b="1" smtClean="0"/>
              <a:t>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4000" b="1" smtClean="0">
                <a:solidFill>
                  <a:srgbClr val="000066"/>
                </a:solidFill>
              </a:rPr>
              <a:t> 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3200" b="1" smtClean="0">
                <a:solidFill>
                  <a:srgbClr val="000066"/>
                </a:solidFill>
              </a:rPr>
              <a:t> Синий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1800" b="1" smtClean="0"/>
              <a:t>     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1800" b="1" smtClean="0"/>
              <a:t>    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1800" b="1" smtClean="0"/>
              <a:t>спокойствие 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ru-RU" altLang="ru-RU" sz="1800" b="1" smtClean="0"/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ru-RU" altLang="ru-RU" sz="1800" b="1" smtClean="0"/>
              <a:t>удовлетворенность</a:t>
            </a: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4859338" y="981075"/>
            <a:ext cx="22320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endParaRPr lang="ru-RU" altLang="ru-RU" sz="3200" b="1">
              <a:solidFill>
                <a:srgbClr val="99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sz="3200" b="1">
                <a:solidFill>
                  <a:srgbClr val="990000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sz="3200" b="1">
                <a:solidFill>
                  <a:srgbClr val="990000"/>
                </a:solidFill>
              </a:rPr>
              <a:t> Красный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endParaRPr lang="ru-RU" altLang="ru-RU" b="1">
              <a:solidFill>
                <a:srgbClr val="99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волевое усилие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агрессивность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 возбуждение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   активность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  достижение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altLang="ru-RU" b="1"/>
              <a:t>        успеха</a:t>
            </a:r>
          </a:p>
        </p:txBody>
      </p:sp>
      <p:sp>
        <p:nvSpPr>
          <p:cNvPr id="31751" name="Rectangle 15"/>
          <p:cNvSpPr>
            <a:spLocks noChangeArrowheads="1"/>
          </p:cNvSpPr>
          <p:nvPr/>
        </p:nvSpPr>
        <p:spPr bwMode="auto">
          <a:xfrm>
            <a:off x="1835150" y="3500438"/>
            <a:ext cx="263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b="1"/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7164388" y="404813"/>
            <a:ext cx="1979612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ru-RU" altLang="ru-RU" sz="3200" b="1">
              <a:solidFill>
                <a:srgbClr val="CC99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3200" b="1">
                <a:solidFill>
                  <a:srgbClr val="CC99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3200" b="1">
                <a:solidFill>
                  <a:srgbClr val="CC99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3200" b="1">
                <a:solidFill>
                  <a:srgbClr val="CC9900"/>
                </a:solidFill>
              </a:rPr>
              <a:t> Желтый</a:t>
            </a:r>
            <a:r>
              <a:rPr lang="ru-RU" altLang="ru-RU" sz="3200" b="1"/>
              <a:t>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3200" b="1"/>
              <a:t>  </a:t>
            </a:r>
            <a:r>
              <a:rPr lang="ru-RU" altLang="ru-RU" b="1"/>
              <a:t>активность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b="1"/>
              <a:t>   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b="1"/>
              <a:t>    веселость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b="1"/>
              <a:t>   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b="1"/>
              <a:t>     надежды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b="1"/>
              <a:t>   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b="1"/>
              <a:t>       мечты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ru-RU" altLang="ru-RU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5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5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5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5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5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5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8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8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8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8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8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8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8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8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8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8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9" grpId="0" build="p"/>
      <p:bldP spid="3585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2"/>
            </a:gs>
            <a:gs pos="100000">
              <a:srgbClr val="66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Дополнительные цвета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rgbClr val="660066"/>
                </a:solidFill>
              </a:rPr>
              <a:t>фиолетовый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rgbClr val="663300"/>
                </a:solidFill>
              </a:rPr>
              <a:t>коричневый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черный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серый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>
                <a:solidFill>
                  <a:schemeClr val="bg2"/>
                </a:solidFill>
              </a:rPr>
              <a:t> </a:t>
            </a:r>
            <a:r>
              <a:rPr lang="ru-RU" altLang="ru-RU" sz="2400" b="1" i="1" smtClean="0"/>
              <a:t>символизируют негативные тенденции: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i="1" smtClean="0"/>
              <a:t>    тревожность, стресс,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i="1" smtClean="0"/>
              <a:t>    переживание страха,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i="1" smtClean="0"/>
              <a:t>    огорчение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CC66"/>
            </a:gs>
            <a:gs pos="100000">
              <a:srgbClr val="D1A75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476250"/>
            <a:ext cx="8661276" cy="5905500"/>
          </a:xfrm>
        </p:spPr>
        <p:txBody>
          <a:bodyPr/>
          <a:lstStyle/>
          <a:p>
            <a:pPr algn="ctr" eaLnBrk="1" hangingPunct="1">
              <a:buClr>
                <a:schemeClr val="tx1"/>
              </a:buClr>
              <a:buFontTx/>
              <a:buNone/>
              <a:defRPr/>
            </a:pPr>
            <a:r>
              <a:rPr lang="ru-RU" b="1" dirty="0" smtClean="0"/>
              <a:t>   </a:t>
            </a:r>
            <a:r>
              <a:rPr lang="en-US" b="1" dirty="0" smtClean="0"/>
              <a:t>     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Актуальность темы</a:t>
            </a:r>
            <a:endParaRPr lang="ru-RU" b="1" dirty="0" smtClean="0">
              <a:solidFill>
                <a:srgbClr val="A50021"/>
              </a:solidFill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800" b="1" dirty="0">
                <a:solidFill>
                  <a:srgbClr val="C00000"/>
                </a:solidFill>
              </a:rPr>
              <a:t>	</a:t>
            </a:r>
            <a:r>
              <a:rPr lang="ru-RU" sz="2800" b="1" dirty="0" smtClean="0">
                <a:solidFill>
                  <a:srgbClr val="C00000"/>
                </a:solidFill>
              </a:rPr>
              <a:t>Музыка окружает нас повсюду: мы </a:t>
            </a:r>
            <a:r>
              <a:rPr lang="ru-RU" sz="2800" b="1" dirty="0">
                <a:solidFill>
                  <a:srgbClr val="C00000"/>
                </a:solidFill>
              </a:rPr>
              <a:t>слышим её с экранов  телевизоров, в </a:t>
            </a:r>
            <a:r>
              <a:rPr lang="ru-RU" sz="2800" b="1" dirty="0" smtClean="0">
                <a:solidFill>
                  <a:srgbClr val="C00000"/>
                </a:solidFill>
              </a:rPr>
              <a:t>компьютерах, </a:t>
            </a:r>
            <a:r>
              <a:rPr lang="ru-RU" sz="2800" b="1" dirty="0">
                <a:solidFill>
                  <a:srgbClr val="C00000"/>
                </a:solidFill>
              </a:rPr>
              <a:t>телефонах. Но мало кто задумывается о том, что музыка обладает </a:t>
            </a:r>
            <a:r>
              <a:rPr lang="ru-RU" sz="2800" b="1" dirty="0" smtClean="0">
                <a:solidFill>
                  <a:srgbClr val="C00000"/>
                </a:solidFill>
              </a:rPr>
              <a:t>способностью оказывать </a:t>
            </a:r>
            <a:r>
              <a:rPr lang="ru-RU" sz="2800" b="1" dirty="0">
                <a:solidFill>
                  <a:srgbClr val="C00000"/>
                </a:solidFill>
              </a:rPr>
              <a:t>заметное воздействие  на  душевное и физическое состояние человека. 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800" b="1" dirty="0">
                <a:solidFill>
                  <a:srgbClr val="C00000"/>
                </a:solidFill>
              </a:rPr>
              <a:t>	</a:t>
            </a:r>
            <a:r>
              <a:rPr lang="ru-RU" sz="2800" b="1" dirty="0" smtClean="0">
                <a:solidFill>
                  <a:srgbClr val="C00000"/>
                </a:solidFill>
              </a:rPr>
              <a:t>С</a:t>
            </a:r>
            <a:r>
              <a:rPr lang="ru-RU" sz="2800" b="1" dirty="0" smtClean="0">
                <a:solidFill>
                  <a:srgbClr val="C00000"/>
                </a:solidFill>
                <a:ea typeface="Calibri"/>
                <a:cs typeface="Times New Roman"/>
              </a:rPr>
              <a:t>егодня </a:t>
            </a:r>
            <a:r>
              <a:rPr lang="ru-RU" sz="2800" b="1" dirty="0">
                <a:solidFill>
                  <a:srgbClr val="C00000"/>
                </a:solidFill>
                <a:ea typeface="Calibri"/>
                <a:cs typeface="Times New Roman"/>
              </a:rPr>
              <a:t>дети и подростки  предпочитают классической музыке – музыку  современную – рок, рэп, клубную музыку и др. А она порой наносит вред здоровью, нарушает их психику. </a:t>
            </a:r>
            <a:endParaRPr lang="ru-RU" sz="20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eaLnBrk="1" hangingPunct="1">
              <a:defRPr/>
            </a:pPr>
            <a:endParaRPr lang="ru-RU" sz="28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19A9A"/>
            </a:gs>
            <a:gs pos="100000">
              <a:srgbClr val="FFCC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z="3200" smtClean="0">
              <a:solidFill>
                <a:srgbClr val="C00000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altLang="ru-RU" b="1" dirty="0" smtClean="0">
                <a:solidFill>
                  <a:srgbClr val="663300"/>
                </a:solidFill>
              </a:rPr>
              <a:t>	Выбор </a:t>
            </a:r>
            <a:r>
              <a:rPr lang="ru-RU" altLang="ru-RU" b="1" dirty="0" smtClean="0">
                <a:solidFill>
                  <a:srgbClr val="663300"/>
                </a:solidFill>
              </a:rPr>
              <a:t>цвета отражает</a:t>
            </a:r>
          </a:p>
          <a:p>
            <a:pPr algn="just" eaLnBrk="1" hangingPunct="1">
              <a:buFontTx/>
              <a:buNone/>
            </a:pPr>
            <a:r>
              <a:rPr lang="ru-RU" altLang="ru-RU" b="1" dirty="0" smtClean="0">
                <a:solidFill>
                  <a:srgbClr val="663300"/>
                </a:solidFill>
              </a:rPr>
              <a:t>направленность испытуемого </a:t>
            </a:r>
          </a:p>
          <a:p>
            <a:pPr algn="just" eaLnBrk="1" hangingPunct="1">
              <a:buFontTx/>
              <a:buNone/>
            </a:pPr>
            <a:r>
              <a:rPr lang="ru-RU" altLang="ru-RU" b="1" dirty="0" smtClean="0">
                <a:solidFill>
                  <a:srgbClr val="663300"/>
                </a:solidFill>
              </a:rPr>
              <a:t>на определенную деятельность, </a:t>
            </a:r>
          </a:p>
          <a:p>
            <a:pPr algn="just" eaLnBrk="1" hangingPunct="1">
              <a:buFontTx/>
              <a:buNone/>
            </a:pPr>
            <a:r>
              <a:rPr lang="ru-RU" altLang="ru-RU" b="1" dirty="0" smtClean="0">
                <a:solidFill>
                  <a:srgbClr val="663300"/>
                </a:solidFill>
              </a:rPr>
              <a:t>настроение, функциональное</a:t>
            </a:r>
          </a:p>
          <a:p>
            <a:pPr algn="just" eaLnBrk="1" hangingPunct="1">
              <a:buFontTx/>
              <a:buNone/>
            </a:pPr>
            <a:r>
              <a:rPr lang="ru-RU" altLang="ru-RU" b="1" dirty="0" smtClean="0">
                <a:solidFill>
                  <a:srgbClr val="663300"/>
                </a:solidFill>
              </a:rPr>
              <a:t> состояние</a:t>
            </a:r>
          </a:p>
          <a:p>
            <a:pPr eaLnBrk="1" hangingPunct="1">
              <a:buFontTx/>
              <a:buNone/>
            </a:pPr>
            <a:endParaRPr lang="ru-RU" altLang="ru-RU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5036913" cy="282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Учащиеся прослушали</a:t>
            </a:r>
            <a:r>
              <a:rPr lang="ru-RU" altLang="ru-RU" sz="4000" b="1" smtClean="0"/>
              <a:t> </a:t>
            </a:r>
            <a:r>
              <a:rPr lang="ru-RU" altLang="ru-RU" sz="3200" b="1" smtClean="0"/>
              <a:t>три </a:t>
            </a:r>
            <a:br>
              <a:rPr lang="ru-RU" altLang="ru-RU" sz="3200" b="1" smtClean="0"/>
            </a:br>
            <a:r>
              <a:rPr lang="ru-RU" altLang="ru-RU" sz="3200" b="1" smtClean="0"/>
              <a:t>музыкальных фрагмента</a:t>
            </a:r>
          </a:p>
        </p:txBody>
      </p:sp>
      <p:pic>
        <p:nvPicPr>
          <p:cNvPr id="34819" name="Picture 31" descr="Картинка 218 из 23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549" y="2202290"/>
            <a:ext cx="4537075" cy="374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35"/>
          <p:cNvSpPr txBox="1">
            <a:spLocks noChangeArrowheads="1"/>
          </p:cNvSpPr>
          <p:nvPr/>
        </p:nvSpPr>
        <p:spPr bwMode="auto">
          <a:xfrm>
            <a:off x="179388" y="2852738"/>
            <a:ext cx="2736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b="1"/>
              <a:t>     </a:t>
            </a:r>
            <a:r>
              <a:rPr lang="ru-RU" altLang="ru-RU" sz="2800" b="1"/>
              <a:t>В.МОЦАРТ</a:t>
            </a:r>
          </a:p>
        </p:txBody>
      </p:sp>
      <p:sp>
        <p:nvSpPr>
          <p:cNvPr id="34821" name="Text Box 37"/>
          <p:cNvSpPr txBox="1">
            <a:spLocks noChangeArrowheads="1"/>
          </p:cNvSpPr>
          <p:nvPr/>
        </p:nvSpPr>
        <p:spPr bwMode="auto">
          <a:xfrm>
            <a:off x="3635375" y="1989138"/>
            <a:ext cx="2376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b="1"/>
              <a:t>      </a:t>
            </a:r>
            <a:endParaRPr lang="ru-RU" altLang="ru-RU" b="1"/>
          </a:p>
        </p:txBody>
      </p:sp>
      <p:sp>
        <p:nvSpPr>
          <p:cNvPr id="34822" name="Text Box 38"/>
          <p:cNvSpPr txBox="1">
            <a:spLocks noChangeArrowheads="1"/>
          </p:cNvSpPr>
          <p:nvPr/>
        </p:nvSpPr>
        <p:spPr bwMode="auto">
          <a:xfrm>
            <a:off x="6443663" y="2781300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b="1"/>
              <a:t>    </a:t>
            </a:r>
            <a:endParaRPr lang="ru-RU" altLang="ru-RU" b="1"/>
          </a:p>
        </p:txBody>
      </p:sp>
      <p:pic>
        <p:nvPicPr>
          <p:cNvPr id="2" name="1. Моцар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6600"/>
            </a:gs>
            <a:gs pos="100000">
              <a:srgbClr val="A50021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chemeClr val="tx1"/>
                </a:solidFill>
              </a:rPr>
              <a:t>Л.БЕТХОВЕН </a:t>
            </a:r>
            <a:br>
              <a:rPr lang="ru-RU" altLang="ru-RU" sz="4000" b="1" smtClean="0">
                <a:solidFill>
                  <a:schemeClr val="tx1"/>
                </a:solidFill>
              </a:rPr>
            </a:br>
            <a:endParaRPr lang="ru-RU" altLang="ru-RU" sz="4000" b="1" smtClean="0">
              <a:solidFill>
                <a:schemeClr val="tx1"/>
              </a:solidFill>
            </a:endParaRPr>
          </a:p>
        </p:txBody>
      </p:sp>
      <p:pic>
        <p:nvPicPr>
          <p:cNvPr id="35843" name="Picture 4" descr="i?id=101312914&amp;tov=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557338"/>
            <a:ext cx="3455987" cy="4321175"/>
          </a:xfrm>
          <a:noFill/>
        </p:spPr>
      </p:pic>
      <p:pic>
        <p:nvPicPr>
          <p:cNvPr id="2" name="2. Бетхове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054762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A50021"/>
            </a:gs>
            <a:gs pos="100000">
              <a:schemeClr val="tx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D71986"/>
                </a:solidFill>
              </a:rPr>
              <a:t>«</a:t>
            </a:r>
            <a:r>
              <a:rPr lang="en-US" altLang="ru-RU" sz="3600" b="1" dirty="0" smtClean="0">
                <a:solidFill>
                  <a:srgbClr val="D71986"/>
                </a:solidFill>
              </a:rPr>
              <a:t>RAMMSTEIN</a:t>
            </a:r>
            <a:r>
              <a:rPr lang="ru-RU" altLang="ru-RU" sz="3600" b="1" dirty="0" smtClean="0">
                <a:solidFill>
                  <a:srgbClr val="D71986"/>
                </a:solidFill>
              </a:rPr>
              <a:t>»</a:t>
            </a:r>
          </a:p>
        </p:txBody>
      </p:sp>
      <p:pic>
        <p:nvPicPr>
          <p:cNvPr id="36867" name="Picture 7" descr="Rammstei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44675"/>
            <a:ext cx="38893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. гр.Рамштай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028384" y="56174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F66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47813" y="2852738"/>
            <a:ext cx="6400800" cy="22733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После прослушивания </a:t>
            </a:r>
            <a:br>
              <a:rPr lang="ru-RU" sz="3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музыки: </a:t>
            </a:r>
            <a:br>
              <a:rPr lang="ru-RU" sz="3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1.Симфония №40</a:t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ru-R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В.Моцарта</a:t>
            </a: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; </a:t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2.Симфония № 5 </a:t>
            </a:r>
            <a:r>
              <a:rPr lang="ru-R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Л.Бетховена</a:t>
            </a: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; </a:t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3.Композиция рок-группы </a:t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«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RAMMSTEIN</a:t>
            </a: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» -</a:t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ученики сделали зарисовки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4"/>
          <p:cNvSpPr>
            <a:spLocks noChangeArrowheads="1" noChangeShapeType="1" noTextEdit="1"/>
          </p:cNvSpPr>
          <p:nvPr/>
        </p:nvSpPr>
        <p:spPr bwMode="auto">
          <a:xfrm rot="575901">
            <a:off x="281747" y="213035"/>
            <a:ext cx="3375300" cy="1001849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Лерх</a:t>
            </a: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 София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5"/>
          <p:cNvSpPr>
            <a:spLocks noChangeArrowheads="1" noChangeShapeType="1" noTextEdit="1"/>
          </p:cNvSpPr>
          <p:nvPr/>
        </p:nvSpPr>
        <p:spPr bwMode="auto">
          <a:xfrm rot="575901">
            <a:off x="237114" y="18715"/>
            <a:ext cx="5008097" cy="165077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Домницкий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Андрей</a:t>
            </a:r>
            <a:endParaRPr lang="ru-RU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4"/>
          <p:cNvSpPr>
            <a:spLocks noChangeArrowheads="1" noChangeShapeType="1" noTextEdit="1"/>
          </p:cNvSpPr>
          <p:nvPr/>
        </p:nvSpPr>
        <p:spPr bwMode="auto">
          <a:xfrm rot="756755">
            <a:off x="342865" y="13262"/>
            <a:ext cx="4215678" cy="1512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Ханжина Ульяна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A7A7D1"/>
            </a:gs>
            <a:gs pos="100000">
              <a:srgbClr val="CC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765175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400" smtClean="0"/>
              <a:t>       </a:t>
            </a:r>
            <a:r>
              <a:rPr lang="ru-RU" altLang="ru-RU" sz="2400" b="1" smtClean="0"/>
              <a:t>Были выявлены определенные закономерности: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400" b="1" smtClean="0"/>
              <a:t>Музыка В.А.Моцарта окрашена в цвета </a:t>
            </a:r>
            <a:r>
              <a:rPr lang="ru-RU" altLang="ru-RU" sz="2400" b="1" smtClean="0">
                <a:solidFill>
                  <a:schemeClr val="accent2"/>
                </a:solidFill>
              </a:rPr>
              <a:t>спокойствия</a:t>
            </a:r>
            <a:r>
              <a:rPr lang="ru-RU" altLang="ru-RU" sz="2400" b="1" smtClean="0"/>
              <a:t>, </a:t>
            </a:r>
            <a:r>
              <a:rPr lang="ru-RU" altLang="ru-RU" sz="2400" b="1" smtClean="0">
                <a:solidFill>
                  <a:srgbClr val="006600"/>
                </a:solidFill>
              </a:rPr>
              <a:t>уверенности, </a:t>
            </a:r>
            <a:r>
              <a:rPr lang="ru-RU" altLang="ru-RU" sz="2400" b="1" smtClean="0">
                <a:solidFill>
                  <a:srgbClr val="990000"/>
                </a:solidFill>
              </a:rPr>
              <a:t>успешности, </a:t>
            </a:r>
            <a:r>
              <a:rPr lang="ru-RU" altLang="ru-RU" sz="2400" b="1" smtClean="0">
                <a:solidFill>
                  <a:srgbClr val="CC9900"/>
                </a:solidFill>
              </a:rPr>
              <a:t>активности</a:t>
            </a:r>
            <a:r>
              <a:rPr lang="ru-RU" altLang="ru-RU" sz="2400" b="1" smtClean="0"/>
              <a:t>;</a:t>
            </a:r>
            <a:endParaRPr lang="ru-RU" altLang="ru-RU" sz="2400" b="1" smtClean="0">
              <a:solidFill>
                <a:srgbClr val="CC99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b="1" smtClean="0"/>
              <a:t>Музыка Л.Бетховена способствует увеличению </a:t>
            </a:r>
            <a:r>
              <a:rPr lang="ru-RU" altLang="ru-RU" sz="2400" b="1" smtClean="0">
                <a:solidFill>
                  <a:srgbClr val="CC3300"/>
                </a:solidFill>
              </a:rPr>
              <a:t>импульсивности</a:t>
            </a:r>
            <a:r>
              <a:rPr lang="ru-RU" altLang="ru-RU" sz="2400" b="1" smtClean="0"/>
              <a:t> и </a:t>
            </a:r>
            <a:r>
              <a:rPr lang="ru-RU" altLang="ru-RU" sz="2400" b="1" smtClean="0">
                <a:solidFill>
                  <a:srgbClr val="A50021"/>
                </a:solidFill>
              </a:rPr>
              <a:t>эмоциональной напряженности</a:t>
            </a:r>
            <a:r>
              <a:rPr lang="ru-RU" altLang="ru-RU" sz="2400" b="1" smtClean="0"/>
              <a:t>;</a:t>
            </a:r>
            <a:r>
              <a:rPr lang="ru-RU" altLang="ru-RU" sz="2400" b="1" smtClean="0">
                <a:solidFill>
                  <a:srgbClr val="A50021"/>
                </a:solidFill>
              </a:rPr>
              <a:t>    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smtClean="0"/>
              <a:t>Так, после прослушивания рок - композиции отмечено преобладание </a:t>
            </a:r>
            <a:r>
              <a:rPr lang="ru-RU" altLang="ru-RU" sz="2400" b="1" smtClean="0">
                <a:solidFill>
                  <a:srgbClr val="660066"/>
                </a:solidFill>
              </a:rPr>
              <a:t>фиолетового</a:t>
            </a:r>
            <a:r>
              <a:rPr lang="ru-RU" altLang="ru-RU" sz="2400" b="1" smtClean="0"/>
              <a:t>, черного, и </a:t>
            </a:r>
            <a:r>
              <a:rPr lang="ru-RU" altLang="ru-RU" sz="2400" b="1" smtClean="0">
                <a:solidFill>
                  <a:schemeClr val="bg2"/>
                </a:solidFill>
              </a:rPr>
              <a:t>серого </a:t>
            </a:r>
            <a:r>
              <a:rPr lang="ru-RU" altLang="ru-RU" sz="2400" b="1" smtClean="0"/>
              <a:t>цветов. Кроме того, характерным для рисунков является – увеличения нажима, интенсивность штриховки, рваные, хаотичные линии, зигзаги. Все это можно интерпретировать как состояние беспокойства, настороженности, чувство неудовлетворенности собой, у кого-то чувство беспомощности, стрессовое состояние. </a:t>
            </a:r>
          </a:p>
        </p:txBody>
      </p:sp>
      <p:pic>
        <p:nvPicPr>
          <p:cNvPr id="41987" name="Picture 6" descr="i?id=17177644&amp;tov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00438"/>
            <a:ext cx="828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7" descr="i?id=17177644&amp;tov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65400"/>
            <a:ext cx="828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i?id=17177644&amp;tov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28675" cy="32385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1E3B9"/>
            </a:gs>
            <a:gs pos="100000">
              <a:srgbClr val="CC99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663300"/>
                </a:solidFill>
              </a:rPr>
              <a:t>Результаты наблюдения</a:t>
            </a:r>
            <a:br>
              <a:rPr lang="ru-RU" altLang="ru-RU" sz="3200" b="1" smtClean="0">
                <a:solidFill>
                  <a:srgbClr val="663300"/>
                </a:solidFill>
              </a:rPr>
            </a:br>
            <a:endParaRPr lang="ru-RU" altLang="ru-RU" sz="3200" b="1" smtClean="0">
              <a:solidFill>
                <a:srgbClr val="663300"/>
              </a:solidFill>
            </a:endParaRP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84313"/>
            <a:ext cx="4038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b="1" smtClean="0"/>
              <a:t>  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761038"/>
          </a:xfrm>
        </p:spPr>
        <p:txBody>
          <a:bodyPr/>
          <a:lstStyle/>
          <a:p>
            <a:pPr algn="just">
              <a:defRPr/>
            </a:pP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При прослушивании </a:t>
            </a:r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</a:rPr>
              <a:t>музыки Моцарта</a:t>
            </a: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 дети </a:t>
            </a:r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</a:rPr>
              <a:t>вели себя спокойно</a:t>
            </a: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, делились впечатлениями о музыке:  музыка светлая, чистая, спокойная. </a:t>
            </a:r>
          </a:p>
          <a:p>
            <a:pPr algn="just">
              <a:defRPr/>
            </a:pP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При прослушивании </a:t>
            </a:r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</a:rPr>
              <a:t>музыки Бетховена </a:t>
            </a: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наблюдалось </a:t>
            </a:r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</a:rPr>
              <a:t>легкое волнение, небольшое возбуждение. </a:t>
            </a:r>
          </a:p>
          <a:p>
            <a:pPr algn="just">
              <a:defRPr/>
            </a:pP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При прослушивании </a:t>
            </a:r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</a:rPr>
              <a:t>рок-композиции</a:t>
            </a: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  </a:t>
            </a:r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</a:rPr>
              <a:t>поведение</a:t>
            </a: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 многих детей </a:t>
            </a:r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</a:rPr>
              <a:t>стало</a:t>
            </a: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</a:rPr>
              <a:t>развязным, а некоторые дети просто затыкали уши во время прослушивания.</a:t>
            </a: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 Впечатления детей: музыка давит на мозги, возбуждает, бесит, голова болит.</a:t>
            </a:r>
            <a:endParaRPr lang="ru-RU" sz="28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/>
      <p:bldP spid="16077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993300"/>
            </a:gs>
            <a:gs pos="100000">
              <a:srgbClr val="FFCC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FF0000"/>
                </a:solidFill>
              </a:rPr>
              <a:t>Цель исследования: </a:t>
            </a:r>
            <a:r>
              <a:rPr lang="ru-RU" altLang="ru-RU" sz="3200" b="1" dirty="0" smtClean="0">
                <a:solidFill>
                  <a:srgbClr val="FFC000"/>
                </a:solidFill>
              </a:rPr>
              <a:t>изучить влияние музыки на человека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714" y="1173163"/>
            <a:ext cx="8678862" cy="52276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FFFF00"/>
                </a:solidFill>
              </a:rPr>
              <a:t>Задачи: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A50021"/>
                </a:solidFill>
              </a:rPr>
              <a:t>	   изучить литературу по данному вопросу;</a:t>
            </a:r>
          </a:p>
          <a:p>
            <a:pPr eaLnBrk="1" hangingPunct="1">
              <a:buFontTx/>
              <a:buNone/>
            </a:pPr>
            <a:r>
              <a:rPr lang="ru-RU" altLang="ru-RU" sz="2800" b="1" i="1" dirty="0" smtClean="0">
                <a:solidFill>
                  <a:srgbClr val="A50021"/>
                </a:solidFill>
              </a:rPr>
              <a:t>	   выявить музыкальные предпочтения      </a:t>
            </a:r>
          </a:p>
          <a:p>
            <a:pPr eaLnBrk="1" hangingPunct="1">
              <a:buFontTx/>
              <a:buNone/>
            </a:pPr>
            <a:r>
              <a:rPr lang="ru-RU" altLang="ru-RU" sz="2800" b="1" i="1" dirty="0" smtClean="0">
                <a:solidFill>
                  <a:srgbClr val="A50021"/>
                </a:solidFill>
              </a:rPr>
              <a:t>      обучающихся и учителей школы;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A50021"/>
                </a:solidFill>
              </a:rPr>
              <a:t>      определить влияние музыки на   психическое (эмоциональное) состояние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A50021"/>
                </a:solidFill>
              </a:rPr>
              <a:t>      обучающихся;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A50021"/>
                </a:solidFill>
              </a:rPr>
              <a:t>	   проанализировать полученные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A50021"/>
                </a:solidFill>
              </a:rPr>
              <a:t>      результаты, сделать выводы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b="1" i="1" dirty="0" smtClean="0"/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1887538" y="32321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9" name="Oval 10"/>
          <p:cNvSpPr>
            <a:spLocks noChangeArrowheads="1"/>
          </p:cNvSpPr>
          <p:nvPr/>
        </p:nvSpPr>
        <p:spPr bwMode="auto">
          <a:xfrm>
            <a:off x="2991513" y="6337300"/>
            <a:ext cx="685800" cy="342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3" name="Line 14"/>
          <p:cNvSpPr>
            <a:spLocks noChangeShapeType="1"/>
          </p:cNvSpPr>
          <p:nvPr/>
        </p:nvSpPr>
        <p:spPr bwMode="auto">
          <a:xfrm>
            <a:off x="2916238" y="60928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4" name="Line 15"/>
          <p:cNvSpPr>
            <a:spLocks noChangeShapeType="1"/>
          </p:cNvSpPr>
          <p:nvPr/>
        </p:nvSpPr>
        <p:spPr bwMode="auto">
          <a:xfrm flipV="1">
            <a:off x="3475038" y="5661025"/>
            <a:ext cx="0" cy="8636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5" name="Oval 19"/>
          <p:cNvSpPr>
            <a:spLocks noChangeArrowheads="1"/>
          </p:cNvSpPr>
          <p:nvPr/>
        </p:nvSpPr>
        <p:spPr bwMode="auto">
          <a:xfrm>
            <a:off x="2878138" y="6337300"/>
            <a:ext cx="685800" cy="3429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6" name="Oval 22"/>
          <p:cNvSpPr>
            <a:spLocks noChangeArrowheads="1"/>
          </p:cNvSpPr>
          <p:nvPr/>
        </p:nvSpPr>
        <p:spPr bwMode="auto">
          <a:xfrm>
            <a:off x="8205267" y="1377156"/>
            <a:ext cx="576263" cy="3603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8" name="Oval 25"/>
          <p:cNvSpPr>
            <a:spLocks noChangeArrowheads="1"/>
          </p:cNvSpPr>
          <p:nvPr/>
        </p:nvSpPr>
        <p:spPr bwMode="auto">
          <a:xfrm>
            <a:off x="7486650" y="1550349"/>
            <a:ext cx="685800" cy="3429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9" name="Line 26"/>
          <p:cNvSpPr>
            <a:spLocks noChangeShapeType="1"/>
          </p:cNvSpPr>
          <p:nvPr/>
        </p:nvSpPr>
        <p:spPr bwMode="auto">
          <a:xfrm flipV="1">
            <a:off x="8589963" y="741363"/>
            <a:ext cx="0" cy="863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0" name="Line 29"/>
          <p:cNvSpPr>
            <a:spLocks noChangeShapeType="1"/>
          </p:cNvSpPr>
          <p:nvPr/>
        </p:nvSpPr>
        <p:spPr bwMode="auto">
          <a:xfrm flipV="1">
            <a:off x="8027988" y="957263"/>
            <a:ext cx="0" cy="863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1" name="Line 34"/>
          <p:cNvSpPr>
            <a:spLocks noChangeShapeType="1"/>
          </p:cNvSpPr>
          <p:nvPr/>
        </p:nvSpPr>
        <p:spPr bwMode="auto">
          <a:xfrm>
            <a:off x="8316913" y="15573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2" name="Line 37"/>
          <p:cNvSpPr>
            <a:spLocks noChangeShapeType="1"/>
          </p:cNvSpPr>
          <p:nvPr/>
        </p:nvSpPr>
        <p:spPr bwMode="auto">
          <a:xfrm flipV="1">
            <a:off x="7958138" y="741363"/>
            <a:ext cx="647700" cy="2159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3" name="Line 38"/>
          <p:cNvSpPr>
            <a:spLocks noChangeShapeType="1"/>
          </p:cNvSpPr>
          <p:nvPr/>
        </p:nvSpPr>
        <p:spPr bwMode="auto">
          <a:xfrm flipV="1">
            <a:off x="3475038" y="5680075"/>
            <a:ext cx="0" cy="863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914028"/>
            <a:ext cx="34448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471737"/>
            <a:ext cx="34448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847182"/>
            <a:ext cx="35083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467100"/>
            <a:ext cx="35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CCFF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dirty="0" smtClean="0">
                <a:solidFill>
                  <a:srgbClr val="C00000"/>
                </a:solidFill>
              </a:rPr>
              <a:t/>
            </a:r>
            <a:br>
              <a:rPr lang="ru-RU" altLang="ru-RU" sz="3200" dirty="0" smtClean="0">
                <a:solidFill>
                  <a:srgbClr val="C00000"/>
                </a:solidFill>
              </a:rPr>
            </a:br>
            <a:r>
              <a:rPr lang="ru-RU" altLang="ru-RU" sz="3200" b="1" dirty="0" smtClean="0">
                <a:solidFill>
                  <a:srgbClr val="C00000"/>
                </a:solidFill>
              </a:rPr>
              <a:t>Результаты исследований показали</a:t>
            </a:r>
            <a:r>
              <a:rPr lang="ru-RU" altLang="ru-RU" sz="3200" dirty="0" smtClean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229600" cy="5040312"/>
          </a:xfrm>
        </p:spPr>
        <p:txBody>
          <a:bodyPr/>
          <a:lstStyle/>
          <a:p>
            <a:pPr algn="just" eaLnBrk="1" hangingPunct="1">
              <a:defRPr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Современная эстрадная и популярная музыка занимает ведущее место у обучающихся  и учителей нашей школы. </a:t>
            </a:r>
          </a:p>
          <a:p>
            <a:pPr algn="just" eaLnBrk="1" hangingPunct="1"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Опросив своих одноклассников, мы узнали, что музыка занимает не последнее место в их жизни.</a:t>
            </a:r>
          </a:p>
          <a:p>
            <a:pPr algn="just" eaLnBrk="1" hangingPunct="1"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Музыка  поднимает ребятам настроение, может успокоить в нужную минуту, а может привести в крайнее возбуждение. 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8" y="1700808"/>
            <a:ext cx="3413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4365104"/>
            <a:ext cx="3413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068960"/>
            <a:ext cx="3413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/>
      <p:bldP spid="21709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FF"/>
            </a:gs>
            <a:gs pos="50000">
              <a:srgbClr val="C0C0C0"/>
            </a:gs>
            <a:gs pos="100000">
              <a:srgbClr val="FF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Заключение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903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A50021"/>
                </a:solidFill>
              </a:rPr>
              <a:t>В результате проделанной работы мы: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/>
              <a:t>•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Познакомились с историей изучения влияния музыки на человека, начиная с древнейших времен и современными научными исследованиями.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•	Узнали, что музыкой можно лечиться.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•	Провели экспериментальное исследование, в ходе которого выявили музыкальные предпочтения обучающихся и учителей, узнали, чем является музыка для наших одноклассников, как она влияет на психическое состояние детей.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2400" b="1" dirty="0" smtClean="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286000" y="1185863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A50021"/>
                </a:solidFill>
              </a:rPr>
              <a:t>В итоге:</a:t>
            </a:r>
          </a:p>
        </p:txBody>
      </p:sp>
      <p:sp>
        <p:nvSpPr>
          <p:cNvPr id="140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8229600" cy="5184775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/>
              <a:t>Наша </a:t>
            </a:r>
            <a:r>
              <a:rPr lang="ru-RU" sz="2400" dirty="0" smtClean="0">
                <a:solidFill>
                  <a:srgbClr val="A50021"/>
                </a:solidFill>
              </a:rPr>
              <a:t>первая гипотеза  </a:t>
            </a:r>
            <a:r>
              <a:rPr lang="ru-RU" sz="2400" dirty="0" smtClean="0"/>
              <a:t>-  «В подростковой среде отдается предпочтение современной популярной музыке» - подтвердилась. Но нужно сказать, что есть   ребята, которые любят слушать классическую музыку. 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A50021"/>
                </a:solidFill>
              </a:rPr>
              <a:t>Вторая гипотеза </a:t>
            </a:r>
            <a:r>
              <a:rPr lang="ru-RU" sz="2400" dirty="0" smtClean="0"/>
              <a:t>- «Хорошая» музыка оказывает положительное влияние на человека» </a:t>
            </a:r>
            <a:r>
              <a:rPr lang="ru-RU" sz="2400" smtClean="0"/>
              <a:t>- тоже полностью </a:t>
            </a:r>
            <a:r>
              <a:rPr lang="ru-RU" sz="2400" dirty="0" smtClean="0"/>
              <a:t>подтвердилась.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/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dirty="0"/>
              <a:t> </a:t>
            </a:r>
            <a:r>
              <a:rPr lang="ru-RU" sz="2400" dirty="0" smtClean="0"/>
              <a:t>        По </a:t>
            </a:r>
            <a:r>
              <a:rPr lang="ru-RU" sz="2400" dirty="0" smtClean="0">
                <a:solidFill>
                  <a:srgbClr val="FF0000"/>
                </a:solidFill>
              </a:rPr>
              <a:t>итогам исследования </a:t>
            </a:r>
            <a:r>
              <a:rPr lang="ru-RU" sz="2400" dirty="0" smtClean="0"/>
              <a:t>мы выделили пакет музыкальных произведений, которые снижают тревогу, настраивают на спокойную плодотворную работу, активизируют мыслительную деятельность. Составили </a:t>
            </a:r>
            <a:r>
              <a:rPr lang="ru-RU" sz="2400" dirty="0" smtClean="0">
                <a:solidFill>
                  <a:srgbClr val="FF0000"/>
                </a:solidFill>
              </a:rPr>
              <a:t>памятку </a:t>
            </a:r>
            <a:r>
              <a:rPr lang="ru-RU" sz="2400" dirty="0" smtClean="0"/>
              <a:t>и записали </a:t>
            </a:r>
            <a:r>
              <a:rPr lang="en-US" sz="2400" dirty="0" smtClean="0">
                <a:solidFill>
                  <a:srgbClr val="FF0000"/>
                </a:solidFill>
              </a:rPr>
              <a:t>CD</a:t>
            </a:r>
            <a:r>
              <a:rPr lang="ru-RU" sz="2400" dirty="0" smtClean="0">
                <a:solidFill>
                  <a:srgbClr val="FF0000"/>
                </a:solidFill>
              </a:rPr>
              <a:t> – диск.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4672013" y="3335338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0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0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0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0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3" grpId="0"/>
      <p:bldP spid="14029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>
          <a:xfrm>
            <a:off x="1763713" y="3500438"/>
            <a:ext cx="6408737" cy="3241675"/>
          </a:xfrm>
        </p:spPr>
        <p:txBody>
          <a:bodyPr/>
          <a:lstStyle/>
          <a:p>
            <a:pPr eaLnBrk="1" hangingPunct="1"/>
            <a:r>
              <a:rPr lang="ru-RU" altLang="ru-RU" sz="6600" b="1" i="1" smtClean="0">
                <a:solidFill>
                  <a:srgbClr val="FFFF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99"/>
            </a:gs>
            <a:gs pos="50000">
              <a:srgbClr val="FF9966"/>
            </a:gs>
            <a:gs pos="100000">
              <a:srgbClr val="FFCC9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/>
            </a:r>
            <a:br>
              <a:rPr lang="ru-RU" altLang="ru-RU" sz="4000" smtClean="0"/>
            </a:br>
            <a:endParaRPr lang="ru-RU" altLang="ru-RU" sz="400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5616" y="692150"/>
            <a:ext cx="7488634" cy="5341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A50021"/>
                </a:solidFill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Объект  исследования </a:t>
            </a:r>
            <a:r>
              <a:rPr lang="ru-RU" altLang="ru-RU" sz="2800" b="1" dirty="0" smtClean="0">
                <a:solidFill>
                  <a:srgbClr val="993300"/>
                </a:solidFill>
              </a:rPr>
              <a:t>– 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музыка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ru-RU" altLang="ru-RU" sz="2800" b="1" dirty="0" smtClean="0">
                <a:solidFill>
                  <a:srgbClr val="A50021"/>
                </a:solidFill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Предмет исследования </a:t>
            </a:r>
            <a:r>
              <a:rPr lang="ru-RU" altLang="ru-RU" sz="2800" b="1" dirty="0" smtClean="0">
                <a:solidFill>
                  <a:srgbClr val="993300"/>
                </a:solidFill>
              </a:rPr>
              <a:t>- 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влияние музыки  на психическое  здоровье обучающихся</a:t>
            </a:r>
          </a:p>
          <a:p>
            <a:pPr>
              <a:buFontTx/>
              <a:buNone/>
            </a:pPr>
            <a:endParaRPr lang="ru-RU" altLang="ru-RU" sz="2400" dirty="0" smtClean="0"/>
          </a:p>
          <a:p>
            <a:pPr>
              <a:buFontTx/>
              <a:buNone/>
            </a:pPr>
            <a:r>
              <a:rPr lang="ru-RU" altLang="ru-RU" sz="2400" dirty="0" smtClean="0"/>
              <a:t>Приступая к работе над проектом, мы выдвинули </a:t>
            </a:r>
          </a:p>
          <a:p>
            <a:pPr algn="ctr"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2 гипотезы</a:t>
            </a:r>
            <a:r>
              <a:rPr lang="ru-RU" altLang="ru-RU" sz="2400" dirty="0" smtClean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None/>
            </a:pPr>
            <a:endParaRPr lang="ru-RU" altLang="ru-RU" sz="2400" dirty="0" smtClean="0">
              <a:solidFill>
                <a:srgbClr val="FF0000"/>
              </a:solidFill>
            </a:endParaRPr>
          </a:p>
          <a:p>
            <a:pPr>
              <a:buFontTx/>
              <a:buAutoNum type="arabicPeriod"/>
            </a:pPr>
            <a:r>
              <a:rPr lang="ru-RU" altLang="ru-RU" sz="2400" dirty="0" smtClean="0">
                <a:solidFill>
                  <a:srgbClr val="660033"/>
                </a:solidFill>
              </a:rPr>
              <a:t>В подростковой среде отдаётся предпочтение современной музыке.</a:t>
            </a:r>
          </a:p>
          <a:p>
            <a:pPr>
              <a:buFontTx/>
              <a:buAutoNum type="arabicPeriod"/>
            </a:pPr>
            <a:r>
              <a:rPr lang="ru-RU" altLang="ru-RU" sz="2400" dirty="0" smtClean="0">
                <a:solidFill>
                  <a:srgbClr val="660033"/>
                </a:solidFill>
              </a:rPr>
              <a:t>«Хорошая» музыка оказывает положительное влияние на человека.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400" dirty="0" smtClean="0">
              <a:solidFill>
                <a:srgbClr val="660033"/>
              </a:solidFill>
            </a:endParaRP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468313" y="476250"/>
            <a:ext cx="358775" cy="14287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468313" y="692150"/>
            <a:ext cx="360362" cy="1428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827088" y="188913"/>
            <a:ext cx="0" cy="576262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Freeform 10"/>
          <p:cNvSpPr>
            <a:spLocks/>
          </p:cNvSpPr>
          <p:nvPr/>
        </p:nvSpPr>
        <p:spPr bwMode="auto">
          <a:xfrm>
            <a:off x="803275" y="207963"/>
            <a:ext cx="160338" cy="442912"/>
          </a:xfrm>
          <a:custGeom>
            <a:avLst/>
            <a:gdLst>
              <a:gd name="T0" fmla="*/ 2147483647 w 101"/>
              <a:gd name="T1" fmla="*/ 0 h 279"/>
              <a:gd name="T2" fmla="*/ 2147483647 w 101"/>
              <a:gd name="T3" fmla="*/ 2147483647 h 279"/>
              <a:gd name="T4" fmla="*/ 2147483647 w 101"/>
              <a:gd name="T5" fmla="*/ 2147483647 h 279"/>
              <a:gd name="T6" fmla="*/ 2147483647 w 101"/>
              <a:gd name="T7" fmla="*/ 2147483647 h 279"/>
              <a:gd name="T8" fmla="*/ 2147483647 w 101"/>
              <a:gd name="T9" fmla="*/ 2147483647 h 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"/>
              <a:gd name="T16" fmla="*/ 0 h 279"/>
              <a:gd name="T17" fmla="*/ 101 w 101"/>
              <a:gd name="T18" fmla="*/ 279 h 2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" h="279">
                <a:moveTo>
                  <a:pt x="26" y="0"/>
                </a:moveTo>
                <a:cubicBezTo>
                  <a:pt x="12" y="45"/>
                  <a:pt x="0" y="78"/>
                  <a:pt x="53" y="96"/>
                </a:cubicBezTo>
                <a:cubicBezTo>
                  <a:pt x="56" y="108"/>
                  <a:pt x="56" y="120"/>
                  <a:pt x="61" y="131"/>
                </a:cubicBezTo>
                <a:cubicBezTo>
                  <a:pt x="63" y="135"/>
                  <a:pt x="95" y="161"/>
                  <a:pt x="96" y="166"/>
                </a:cubicBezTo>
                <a:cubicBezTo>
                  <a:pt x="101" y="203"/>
                  <a:pt x="96" y="241"/>
                  <a:pt x="96" y="279"/>
                </a:cubicBezTo>
              </a:path>
            </a:pathLst>
          </a:custGeom>
          <a:noFill/>
          <a:ln w="762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6" name="Text Box 16"/>
          <p:cNvSpPr txBox="1">
            <a:spLocks noChangeArrowheads="1"/>
          </p:cNvSpPr>
          <p:nvPr/>
        </p:nvSpPr>
        <p:spPr bwMode="auto">
          <a:xfrm>
            <a:off x="7020272" y="5773279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400" b="1" i="1">
                <a:latin typeface="Georgia" pitchFamily="18" charset="0"/>
              </a:rPr>
              <a:t>f f</a:t>
            </a:r>
            <a:endParaRPr lang="ru-RU" altLang="ru-RU" sz="2400" b="1" i="1">
              <a:latin typeface="Georgia" pitchFamily="18" charset="0"/>
            </a:endParaRPr>
          </a:p>
        </p:txBody>
      </p:sp>
      <p:pic>
        <p:nvPicPr>
          <p:cNvPr id="717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1" y="4156568"/>
            <a:ext cx="57308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1" y="4971652"/>
            <a:ext cx="57308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CC66"/>
            </a:gs>
            <a:gs pos="100000">
              <a:srgbClr val="D1A75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476250"/>
            <a:ext cx="8229600" cy="5905500"/>
          </a:xfrm>
        </p:spPr>
        <p:txBody>
          <a:bodyPr/>
          <a:lstStyle/>
          <a:p>
            <a:pPr algn="ctr" eaLnBrk="1" hangingPunct="1">
              <a:buClr>
                <a:schemeClr val="tx1"/>
              </a:buClr>
              <a:buFontTx/>
              <a:buNone/>
              <a:defRPr/>
            </a:pPr>
            <a:r>
              <a:rPr lang="ru-RU" b="1" dirty="0" smtClean="0"/>
              <a:t>   </a:t>
            </a:r>
            <a:r>
              <a:rPr lang="en-US" b="1" dirty="0" smtClean="0"/>
              <a:t>     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 работе над проектом были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buClr>
                <a:schemeClr val="tx1"/>
              </a:buClr>
              <a:buFontTx/>
              <a:buNone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использованы следующие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</a:p>
          <a:p>
            <a:pPr algn="ctr" eaLnBrk="1" hangingPunct="1">
              <a:buClr>
                <a:schemeClr val="tx1"/>
              </a:buClr>
              <a:buFontTx/>
              <a:buNone/>
              <a:defRPr/>
            </a:pPr>
            <a:r>
              <a:rPr lang="ru-RU" b="1" dirty="0"/>
              <a:t> </a:t>
            </a:r>
            <a:r>
              <a:rPr lang="ru-RU" b="1" dirty="0" smtClean="0"/>
              <a:t>         </a:t>
            </a:r>
            <a:r>
              <a:rPr lang="ru-RU" b="1" dirty="0" smtClean="0">
                <a:solidFill>
                  <a:srgbClr val="A50021"/>
                </a:solidFill>
              </a:rPr>
              <a:t>группы методов:</a:t>
            </a:r>
          </a:p>
          <a:p>
            <a:pPr eaLnBrk="1" hangingPunct="1">
              <a:buClr>
                <a:schemeClr val="tx1"/>
              </a:buClr>
              <a:buFontTx/>
              <a:buNone/>
              <a:defRPr/>
            </a:pPr>
            <a:endParaRPr lang="en-US" sz="2800" b="1" dirty="0" smtClean="0"/>
          </a:p>
          <a:p>
            <a:pPr eaLnBrk="1" hangingPunct="1">
              <a:defRPr/>
            </a:pPr>
            <a:r>
              <a:rPr lang="ru-RU" sz="2800" b="1" dirty="0" smtClean="0">
                <a:solidFill>
                  <a:srgbClr val="A50021"/>
                </a:solidFill>
              </a:rPr>
              <a:t>Теоретические -</a:t>
            </a:r>
            <a:r>
              <a:rPr lang="ru-RU" sz="2800" b="1" dirty="0" smtClean="0"/>
              <a:t> изучение и анализ  литературы и информации в Интернете;</a:t>
            </a:r>
          </a:p>
          <a:p>
            <a:pPr eaLnBrk="1" hangingPunct="1">
              <a:defRPr/>
            </a:pPr>
            <a:endParaRPr lang="ru-RU" sz="2800" b="1" dirty="0" smtClean="0"/>
          </a:p>
          <a:p>
            <a:pPr eaLnBrk="1" hangingPunct="1">
              <a:defRPr/>
            </a:pPr>
            <a:r>
              <a:rPr lang="ru-RU" sz="2800" b="1" dirty="0" smtClean="0">
                <a:solidFill>
                  <a:srgbClr val="A50021"/>
                </a:solidFill>
              </a:rPr>
              <a:t>Эмпирические</a:t>
            </a:r>
            <a:r>
              <a:rPr lang="ru-RU" sz="2800" dirty="0">
                <a:solidFill>
                  <a:srgbClr val="A50021"/>
                </a:solidFill>
              </a:rPr>
              <a:t> </a:t>
            </a:r>
            <a:r>
              <a:rPr lang="ru-RU" sz="2800" dirty="0" smtClean="0">
                <a:solidFill>
                  <a:srgbClr val="A50021"/>
                </a:solidFill>
              </a:rPr>
              <a:t>- </a:t>
            </a:r>
            <a:r>
              <a:rPr lang="ru-RU" sz="2800" b="1" dirty="0"/>
              <a:t>проведение анкетирования, </a:t>
            </a:r>
            <a:r>
              <a:rPr lang="ru-RU" sz="2800" b="1" dirty="0" smtClean="0"/>
              <a:t>опроса </a:t>
            </a:r>
            <a:r>
              <a:rPr lang="ru-RU" sz="2800" b="1" dirty="0"/>
              <a:t>и интервью, наблюдения по проблеме и анализ </a:t>
            </a:r>
            <a:r>
              <a:rPr lang="ru-RU" sz="2800" b="1" dirty="0" smtClean="0"/>
              <a:t>полученных результатов.</a:t>
            </a:r>
          </a:p>
        </p:txBody>
      </p:sp>
      <p:pic>
        <p:nvPicPr>
          <p:cNvPr id="8195" name="Picture 4" descr="j02991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100138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240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Практическая значимость исследования </a:t>
            </a:r>
            <a:endParaRPr lang="ru-RU" altLang="ru-RU" smtClean="0">
              <a:solidFill>
                <a:srgbClr val="222268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 CYR" pitchFamily="18" charset="0"/>
                <a:cs typeface="Times New Roman" pitchFamily="18" charset="0"/>
              </a:rPr>
              <a:t>ы смогли выделить несколько музыкальных произведений, которые снижают тревогу, настраивают на спокойную плодотворную работу  и активизируют мыслительную деятельность, составили памятку.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latin typeface="Times New Roman CYR" pitchFamily="18" charset="0"/>
                <a:cs typeface="Times New Roman" pitchFamily="18" charset="0"/>
              </a:rPr>
              <a:t>  </a:t>
            </a:r>
            <a:r>
              <a:rPr lang="ru-RU" altLang="ru-RU" sz="2800" dirty="0" smtClean="0">
                <a:solidFill>
                  <a:srgbClr val="663300"/>
                </a:solidFill>
                <a:latin typeface="Times New Roman CYR" pitchFamily="18" charset="0"/>
                <a:cs typeface="Times New Roman" pitchFamily="18" charset="0"/>
              </a:rPr>
              <a:t>В итоге своей работы мы 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solidFill>
                  <a:srgbClr val="663300"/>
                </a:solidFill>
                <a:latin typeface="Times New Roman CYR" pitchFamily="18" charset="0"/>
                <a:cs typeface="Times New Roman" pitchFamily="18" charset="0"/>
              </a:rPr>
              <a:t>  записали</a:t>
            </a:r>
            <a:r>
              <a:rPr lang="en-US" altLang="ru-RU" sz="2800" dirty="0" smtClean="0">
                <a:solidFill>
                  <a:srgbClr val="663300"/>
                </a:solidFill>
                <a:latin typeface="Times New Roman CYR" pitchFamily="18" charset="0"/>
                <a:cs typeface="Times New Roman" pitchFamily="18" charset="0"/>
              </a:rPr>
              <a:t> CD-</a:t>
            </a:r>
            <a:r>
              <a:rPr lang="ru-RU" altLang="ru-RU" sz="2800" dirty="0" smtClean="0">
                <a:solidFill>
                  <a:srgbClr val="663300"/>
                </a:solidFill>
                <a:latin typeface="Times New Roman CYR" pitchFamily="18" charset="0"/>
                <a:cs typeface="Times New Roman" pitchFamily="18" charset="0"/>
              </a:rPr>
              <a:t>диск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solidFill>
                  <a:srgbClr val="663300"/>
                </a:solidFill>
                <a:latin typeface="Times New Roman CYR" pitchFamily="18" charset="0"/>
                <a:cs typeface="Times New Roman" pitchFamily="18" charset="0"/>
              </a:rPr>
              <a:t>  и планируем провести 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solidFill>
                  <a:srgbClr val="663300"/>
                </a:solidFill>
                <a:latin typeface="Times New Roman CYR" pitchFamily="18" charset="0"/>
                <a:cs typeface="Times New Roman" pitchFamily="18" charset="0"/>
              </a:rPr>
              <a:t>  классный час на тему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solidFill>
                  <a:srgbClr val="663300"/>
                </a:solidFill>
                <a:latin typeface="Times New Roman CYR" pitchFamily="18" charset="0"/>
                <a:cs typeface="Times New Roman" pitchFamily="18" charset="0"/>
              </a:rPr>
              <a:t> «Как лечиться музыкой».</a:t>
            </a:r>
            <a:endParaRPr lang="ru-RU" altLang="ru-RU" sz="2800" dirty="0" smtClean="0">
              <a:solidFill>
                <a:srgbClr val="663300"/>
              </a:solidFill>
            </a:endParaRP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44900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9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507413" cy="4175125"/>
          </a:xfrm>
        </p:spPr>
        <p:txBody>
          <a:bodyPr/>
          <a:lstStyle/>
          <a:p>
            <a:pPr marL="838200" indent="-838200" eaLnBrk="1" hangingPunct="1"/>
            <a:r>
              <a:rPr lang="ru-RU" altLang="ru-RU" sz="2800" b="1" dirty="0" smtClean="0">
                <a:solidFill>
                  <a:schemeClr val="bg1"/>
                </a:solidFill>
              </a:rPr>
              <a:t>        ГЛАВА 1. МУЗЫКА – ФЕНОМЕНАЛЬНОЕ </a:t>
            </a:r>
            <a:br>
              <a:rPr lang="ru-RU" altLang="ru-RU" sz="2800" b="1" dirty="0" smtClean="0">
                <a:solidFill>
                  <a:schemeClr val="bg1"/>
                </a:solidFill>
              </a:rPr>
            </a:br>
            <a:r>
              <a:rPr lang="ru-RU" altLang="ru-RU" sz="2800" b="1" dirty="0" smtClean="0">
                <a:solidFill>
                  <a:schemeClr val="bg1"/>
                </a:solidFill>
              </a:rPr>
              <a:t>                                ЯВЛЕНИЕ</a:t>
            </a:r>
            <a:br>
              <a:rPr lang="ru-RU" altLang="ru-RU" sz="2800" b="1" dirty="0" smtClean="0">
                <a:solidFill>
                  <a:schemeClr val="bg1"/>
                </a:solidFill>
              </a:rPr>
            </a:br>
            <a:r>
              <a:rPr lang="ru-RU" altLang="ru-RU" sz="2800" b="1" dirty="0" smtClean="0">
                <a:solidFill>
                  <a:schemeClr val="bg1"/>
                </a:solidFill>
              </a:rPr>
              <a:t/>
            </a:r>
            <a:br>
              <a:rPr lang="ru-RU" altLang="ru-RU" sz="2800" b="1" dirty="0" smtClean="0">
                <a:solidFill>
                  <a:schemeClr val="bg1"/>
                </a:solidFill>
              </a:rPr>
            </a:br>
            <a:r>
              <a:rPr lang="ru-RU" altLang="ru-RU" sz="2800" dirty="0" smtClean="0">
                <a:solidFill>
                  <a:schemeClr val="bg1"/>
                </a:solidFill>
              </a:rPr>
              <a:t/>
            </a:r>
            <a:br>
              <a:rPr lang="ru-RU" altLang="ru-RU" sz="2800" dirty="0" smtClean="0">
                <a:solidFill>
                  <a:schemeClr val="bg1"/>
                </a:solidFill>
              </a:rPr>
            </a:br>
            <a:r>
              <a:rPr lang="ru-RU" altLang="ru-RU" sz="3200" dirty="0" smtClean="0">
                <a:solidFill>
                  <a:schemeClr val="bg1"/>
                </a:solidFill>
              </a:rPr>
              <a:t> 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Магия музыки</a:t>
            </a:r>
            <a:r>
              <a:rPr lang="ru-RU" altLang="ru-RU" sz="2400" b="1" dirty="0" smtClean="0">
                <a:solidFill>
                  <a:schemeClr val="bg1"/>
                </a:solidFill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</a:rPr>
            </a:br>
            <a:r>
              <a:rPr lang="ru-RU" altLang="ru-RU" sz="2400" b="1" dirty="0" smtClean="0">
                <a:solidFill>
                  <a:schemeClr val="bg1"/>
                </a:solidFill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</a:rPr>
            </a:br>
            <a:r>
              <a:rPr lang="ru-RU" altLang="ru-RU" sz="2400" b="1" dirty="0" smtClean="0">
                <a:solidFill>
                  <a:schemeClr val="bg1"/>
                </a:solidFill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</a:rPr>
            </a:br>
            <a:r>
              <a:rPr lang="ru-RU" altLang="ru-RU" sz="2400" b="1" dirty="0" smtClean="0">
                <a:solidFill>
                  <a:schemeClr val="bg1"/>
                </a:solidFill>
              </a:rPr>
              <a:t>                </a:t>
            </a:r>
            <a:endParaRPr lang="ru-RU" altLang="ru-RU" sz="4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4535488" cy="3529013"/>
          </a:xfrm>
        </p:spPr>
        <p:txBody>
          <a:bodyPr/>
          <a:lstStyle/>
          <a:p>
            <a:pPr eaLnBrk="1" hangingPunct="1"/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/>
              <a:t/>
            </a:r>
            <a:br>
              <a:rPr lang="ru-RU" altLang="ru-RU" sz="2800" dirty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3600" b="1" dirty="0" smtClean="0">
                <a:solidFill>
                  <a:srgbClr val="A50021"/>
                </a:solidFill>
              </a:rPr>
              <a:t>Магия </a:t>
            </a:r>
            <a:r>
              <a:rPr lang="ru-RU" altLang="ru-RU" sz="3600" b="1" dirty="0">
                <a:solidFill>
                  <a:srgbClr val="A50021"/>
                </a:solidFill>
              </a:rPr>
              <a:t>музыки</a:t>
            </a:r>
            <a:r>
              <a:rPr lang="ru-RU" sz="3600" dirty="0">
                <a:solidFill>
                  <a:srgbClr val="A50021"/>
                </a:solidFill>
              </a:rPr>
              <a:t/>
            </a:r>
            <a:br>
              <a:rPr lang="ru-RU" sz="3600" dirty="0">
                <a:solidFill>
                  <a:srgbClr val="A50021"/>
                </a:solidFill>
              </a:rPr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b="1" dirty="0" smtClean="0">
                <a:solidFill>
                  <a:srgbClr val="FFFF00"/>
                </a:solidFill>
              </a:rPr>
              <a:t>Целительное воздействие музыки на организм человека было замечено еще на заре цивилизации.   Первобытные люди верили, что звук магическим образом соединяет силы неба и земли</a:t>
            </a:r>
            <a:r>
              <a:rPr lang="ru-RU" altLang="ru-RU" sz="2400" b="1" dirty="0" smtClean="0">
                <a:solidFill>
                  <a:srgbClr val="FFFF00"/>
                </a:solidFill>
              </a:rPr>
              <a:t>.   </a:t>
            </a:r>
            <a:r>
              <a:rPr lang="ru-RU" altLang="ru-RU" sz="2400" dirty="0" smtClean="0">
                <a:solidFill>
                  <a:srgbClr val="FFFF00"/>
                </a:solidFill>
              </a:rPr>
              <a:t>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3429000"/>
            <a:ext cx="439261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0152" y="2606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3262</TotalTime>
  <Words>1190</Words>
  <Application>Microsoft Office PowerPoint</Application>
  <PresentationFormat>Экран (4:3)</PresentationFormat>
  <Paragraphs>332</Paragraphs>
  <Slides>43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Оформление по умолчанию</vt:lpstr>
      <vt:lpstr>Пастель</vt:lpstr>
      <vt:lpstr>ГБОУ СОШ с. Курумоч</vt:lpstr>
      <vt:lpstr>Послушай: музыка вокруг, Она во всём –  в самой природе,  и для бесчисленных мелодий она сама  рождает звук! М. Ивенсен</vt:lpstr>
      <vt:lpstr>Презентация PowerPoint</vt:lpstr>
      <vt:lpstr>Цель исследования: изучить влияние музыки на человека</vt:lpstr>
      <vt:lpstr> </vt:lpstr>
      <vt:lpstr>Презентация PowerPoint</vt:lpstr>
      <vt:lpstr>Практическая значимость исследования </vt:lpstr>
      <vt:lpstr>        ГЛАВА 1. МУЗЫКА – ФЕНОМЕНАЛЬНОЕ                                  ЯВЛЕНИЕ    Магия музыки                   </vt:lpstr>
      <vt:lpstr>       Магия музыки  Целительное воздействие музыки на организм человека было замечено еще на заре цивилизации.   Первобытные люди верили, что звук магическим образом соединяет силы неба и земли.             </vt:lpstr>
      <vt:lpstr>       Слушая первые мелодии первых музыкальных инструментов —  человек осознал: музыка может многое, в том числе и лечить. Она усиливает радость, успокаивает любую печаль, изгоняет болезни, смягчает любую боль. </vt:lpstr>
      <vt:lpstr>Презентация PowerPoint</vt:lpstr>
      <vt:lpstr>  ПИФАГОР     САМОССКИЙ (570 - 490 до н.э.)  </vt:lpstr>
      <vt:lpstr>Презентация PowerPoint</vt:lpstr>
      <vt:lpstr>Презентация PowerPoint</vt:lpstr>
      <vt:lpstr> Музыкотерапия - </vt:lpstr>
      <vt:lpstr>Презентация PowerPoint</vt:lpstr>
      <vt:lpstr>Современные научные исследования</vt:lpstr>
      <vt:lpstr>Презентация PowerPoint</vt:lpstr>
      <vt:lpstr>  В последние десятилетия особо интенсивно ведутся эксперименты в нескольких направлениях:  </vt:lpstr>
      <vt:lpstr>Презентация PowerPoint</vt:lpstr>
      <vt:lpstr>     Музыка может влиять  на человека отрицательно</vt:lpstr>
      <vt:lpstr>Презентация PowerPoint</vt:lpstr>
      <vt:lpstr> "Музыка усиливает любую радость,  успокаивает любую печаль,  изгоняет болезни,  смягчает любую боль.  И поэтому Мудрецы Древности  поклонялись Единой силе Души,  Мелодии и Песне". Кельтские поэты </vt:lpstr>
      <vt:lpstr>Глава 2. ВЛИЯНИЕ МУЗЫКИ НА ПСИХИЧЕСКОЕ (ЭМОЦИОНАЛЬНОЕ) ЗДОРОВЬЕ</vt:lpstr>
      <vt:lpstr>Результаты анкетирования </vt:lpstr>
      <vt:lpstr>Опрос: Что думают о музыке шестиклассники?</vt:lpstr>
      <vt:lpstr> Влияние музыки на эмоциональное состояние детей</vt:lpstr>
      <vt:lpstr>                     Основные цвета</vt:lpstr>
      <vt:lpstr>Дополнительные цвета</vt:lpstr>
      <vt:lpstr>Презентация PowerPoint</vt:lpstr>
      <vt:lpstr>Учащиеся прослушали три  музыкальных фрагмента</vt:lpstr>
      <vt:lpstr>Л.БЕТХОВЕН  </vt:lpstr>
      <vt:lpstr>«RAMMSTEIN»</vt:lpstr>
      <vt:lpstr>      После прослушивания  музыки:  1.Симфония №40    В.Моцарта;   2.Симфония № 5 Л.Бетховена;   3.Композиция рок-группы     «RAMMSTEIN» -  ученики сделали зарисовки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наблюдения </vt:lpstr>
      <vt:lpstr> Результаты исследований показали:</vt:lpstr>
      <vt:lpstr>Заключение</vt:lpstr>
      <vt:lpstr>В итоге: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Магия музыки.</dc:title>
  <dc:creator>User</dc:creator>
  <cp:lastModifiedBy>Учитель</cp:lastModifiedBy>
  <cp:revision>141</cp:revision>
  <dcterms:created xsi:type="dcterms:W3CDTF">2009-03-08T09:28:20Z</dcterms:created>
  <dcterms:modified xsi:type="dcterms:W3CDTF">2018-05-14T11:14:35Z</dcterms:modified>
</cp:coreProperties>
</file>