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1"/>
  </p:notesMasterIdLst>
  <p:sldIdLst>
    <p:sldId id="263" r:id="rId2"/>
    <p:sldId id="257" r:id="rId3"/>
    <p:sldId id="264" r:id="rId4"/>
    <p:sldId id="267" r:id="rId5"/>
    <p:sldId id="268" r:id="rId6"/>
    <p:sldId id="272" r:id="rId7"/>
    <p:sldId id="269" r:id="rId8"/>
    <p:sldId id="273" r:id="rId9"/>
    <p:sldId id="270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71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3A8DB-D199-4DF3-ACF5-10C5A8227536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705FE-B83C-4116-917B-3C0E68246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0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05FE-B83C-4116-917B-3C0E682467F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5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" y="4142668"/>
            <a:ext cx="1398436" cy="25426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470" y="917415"/>
            <a:ext cx="7772400" cy="302442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30" y="47659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6E2D-5B4F-40F5-BC06-EDC18BCCCEE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D4C4-6AF5-4B26-870D-58962DE08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6E2D-5B4F-40F5-BC06-EDC18BCCCEE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D4C4-6AF5-4B26-870D-58962DE08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6E2D-5B4F-40F5-BC06-EDC18BCCCEE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D4C4-6AF5-4B26-870D-58962DE08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2000" t="-6000" r="-2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380" y="332570"/>
            <a:ext cx="8857230" cy="6264870"/>
          </a:xfrm>
          <a:prstGeom prst="round2DiagRect">
            <a:avLst/>
          </a:prstGeom>
          <a:effectLst>
            <a:glow rad="330200">
              <a:schemeClr val="accent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45000" endPos="62000" dist="203200" dir="5400000" sy="-100000" algn="bl" rotWithShape="0"/>
            <a:softEdge rad="762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6E2D-5B4F-40F5-BC06-EDC18BCCCEE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D4C4-6AF5-4B26-870D-58962DE0866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53" y="5661310"/>
            <a:ext cx="1222991" cy="1196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84960" cy="30244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по теме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«Спирты»</a:t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вредны и сивушные масла –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пропанол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бутанол,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пентанол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входят в состав домашних спиртных напитков. Они тоже вызывают воспалительные процессы слизистой оболочки пищеварительного тракта, разрушают клетки печени, нервную систему и зрение.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1584176" cy="196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09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 великих о вреде алкоголя</a:t>
            </a:r>
            <a:endParaRPr lang="ru-RU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7"/>
            <a:ext cx="3168352" cy="3456384"/>
          </a:xfrm>
        </p:spPr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4520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13791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348880"/>
            <a:ext cx="50242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Пьянство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безумии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004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 великих о вреде алкоголя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Пьянство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губит красоту, сокращает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молодость.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3" y="1600200"/>
            <a:ext cx="3180947" cy="398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5805264"/>
            <a:ext cx="1611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Гораций 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66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 великих о вреде алкоголя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губит душу и потомство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" y="1600201"/>
            <a:ext cx="3076019" cy="38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949280"/>
            <a:ext cx="1966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Л.Н.Толстой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56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спиртов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получают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спирты?</a:t>
            </a:r>
          </a:p>
          <a:p>
            <a:pPr marL="0" indent="0">
              <a:buNone/>
            </a:pP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3-х способов получения этанола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i="1" dirty="0" smtClean="0">
                <a:solidFill>
                  <a:srgbClr val="C00000"/>
                </a:solidFill>
              </a:rPr>
              <a:t>гидролиз </a:t>
            </a:r>
            <a:r>
              <a:rPr lang="ru-RU" i="1" dirty="0" err="1">
                <a:solidFill>
                  <a:srgbClr val="C00000"/>
                </a:solidFill>
              </a:rPr>
              <a:t>галогеналканов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endParaRPr lang="ru-RU" i="1" dirty="0" smtClean="0">
              <a:solidFill>
                <a:srgbClr val="C00000"/>
              </a:solidFill>
            </a:endParaRPr>
          </a:p>
          <a:p>
            <a:pPr marL="514350" indent="-514350">
              <a:buAutoNum type="arabicParenR"/>
            </a:pPr>
            <a:r>
              <a:rPr lang="ru-RU" i="1" dirty="0" smtClean="0">
                <a:solidFill>
                  <a:srgbClr val="C00000"/>
                </a:solidFill>
              </a:rPr>
              <a:t> гидратация </a:t>
            </a:r>
            <a:r>
              <a:rPr lang="ru-RU" i="1" dirty="0" err="1" smtClean="0">
                <a:solidFill>
                  <a:srgbClr val="C00000"/>
                </a:solidFill>
              </a:rPr>
              <a:t>алкенов</a:t>
            </a:r>
            <a:r>
              <a:rPr lang="ru-RU" i="1" dirty="0" smtClean="0">
                <a:solidFill>
                  <a:srgbClr val="C00000"/>
                </a:solidFill>
              </a:rPr>
              <a:t>,</a:t>
            </a:r>
          </a:p>
          <a:p>
            <a:pPr marL="514350" indent="-514350">
              <a:buAutoNum type="arabicParenR"/>
            </a:pPr>
            <a:r>
              <a:rPr lang="ru-RU" i="1" dirty="0" smtClean="0">
                <a:solidFill>
                  <a:srgbClr val="C00000"/>
                </a:solidFill>
              </a:rPr>
              <a:t>восстановление </a:t>
            </a:r>
            <a:r>
              <a:rPr lang="ru-RU" i="1" dirty="0">
                <a:solidFill>
                  <a:srgbClr val="C00000"/>
                </a:solidFill>
              </a:rPr>
              <a:t>альдегидов и кетонов</a:t>
            </a:r>
            <a:r>
              <a:rPr lang="ru-RU" i="1" dirty="0" smtClean="0">
                <a:solidFill>
                  <a:srgbClr val="C00000"/>
                </a:solidFill>
              </a:rPr>
              <a:t>,</a:t>
            </a:r>
          </a:p>
          <a:p>
            <a:pPr marL="514350" indent="-514350">
              <a:buAutoNum type="arabicParenR"/>
            </a:pP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</a:rPr>
              <a:t>метанол из </a:t>
            </a:r>
            <a:r>
              <a:rPr lang="ru-RU" i="1" dirty="0" smtClean="0">
                <a:solidFill>
                  <a:srgbClr val="C00000"/>
                </a:solidFill>
              </a:rPr>
              <a:t>синтез-газа,</a:t>
            </a:r>
          </a:p>
          <a:p>
            <a:pPr marL="514350" indent="-514350">
              <a:buAutoNum type="arabicParenR"/>
            </a:pPr>
            <a:r>
              <a:rPr lang="ru-RU" i="1" dirty="0" smtClean="0">
                <a:solidFill>
                  <a:srgbClr val="C00000"/>
                </a:solidFill>
              </a:rPr>
              <a:t>этанол </a:t>
            </a:r>
            <a:r>
              <a:rPr lang="ru-RU" i="1" dirty="0">
                <a:solidFill>
                  <a:srgbClr val="C00000"/>
                </a:solidFill>
              </a:rPr>
              <a:t>брожением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спиртов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акими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химическими свойствами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спирты?</a:t>
            </a:r>
          </a:p>
          <a:p>
            <a:pPr marL="0" indent="0"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Запишите для этанола уравнения реакций взаимодействия с натрием,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бромоводородом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внутримолекулярной дегидратации, окисления.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Спирты реагируют:</a:t>
            </a:r>
          </a:p>
          <a:p>
            <a:pPr marL="514350" indent="-514350">
              <a:buAutoNum type="arabicParenR"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активными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металлами,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Галогеноводородами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кислотами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вступают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реакцию дегидратации, 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горят </a:t>
            </a:r>
          </a:p>
          <a:p>
            <a:pPr marL="0" indent="0">
              <a:buNone/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окисляются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кислородом, входящим в состав сложных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9936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реакции 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8018" y="1659508"/>
            <a:ext cx="4038600" cy="4525963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распознать многоатомные спирты, среди других органических веществ?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опыт.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пробирках вам выданы растворы этанола и глицерина, определите, в какой пробирке находится глицерин, а в какой этанол.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2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спиртов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768752" cy="507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14" y="1343666"/>
            <a:ext cx="6888562" cy="508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1" y="1340768"/>
            <a:ext cx="718457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>
                <a:solidFill>
                  <a:srgbClr val="0000FF"/>
                </a:solidFill>
              </a:rPr>
              <a:t>Домашнее </a:t>
            </a:r>
            <a:r>
              <a:rPr lang="ru-RU" i="1" u="sng" dirty="0">
                <a:solidFill>
                  <a:srgbClr val="0000FF"/>
                </a:solidFill>
              </a:rPr>
              <a:t>задание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§17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задания к теме «Спирты»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сборниках «Органическая химия в тестах, задачах, упражнениях»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240-244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Достигнута ли цель урока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 осталось не выясненным на уроке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вы оцениваете свою работу на уроке?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0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sz="3200" b="1" dirty="0">
                <a:solidFill>
                  <a:srgbClr val="0000FF"/>
                </a:solidFill>
              </a:rPr>
              <a:t>: </a:t>
            </a: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спиртах, их свойствах, </a:t>
            </a:r>
            <a:r>
              <a:rPr lang="ru-RU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применении, их влиянии на </a:t>
            </a:r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живые организмы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708920"/>
            <a:ext cx="7094022" cy="35283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адачи: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конкретных примерах разобрать состав спиртов, их классификацию и номенклатуру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влияние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гидроксогруппы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свойства спиртов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Конкретизировать знания о воздействии спиртов на живые организмы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свои знания о применении спиртов.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643998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спиртов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50843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человеку с глубокой древности. Его название в переводе с арабского значит «одурманивающий». Широко применяется в различных отраслях народного хозяйства, обладает дезинфицирующими свойствами. О каком веществе идёт речь, если при сгорании 3,45г его образовались оксид углерода(IV) массой 6,6г и вода массой 4,05г? Плотность паров этого вещества по воздуху равна 1,59.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спиртов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68760"/>
            <a:ext cx="8501122" cy="50300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производные углеводородов, содержащие одну или несколько гидроксильных групп ОН?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классифицируют спирты?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Составьте формулы данных спиртов, определите их принадлежность к различным группам: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бутен-2-диол-1,3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 3,3-диметил-2-этилгексанол-1</a:t>
            </a: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спиртов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2816"/>
            <a:ext cx="8643998" cy="4525963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обуславливает физические и химические свойства спиртов?</a:t>
            </a: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Чем объясняется, что среди спиртов нет газов? </a:t>
            </a:r>
            <a:r>
              <a:rPr lang="en-US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спиртов на живые организмы</a:t>
            </a:r>
            <a:r>
              <a:rPr lang="ru-RU" sz="3600" b="1" dirty="0">
                <a:solidFill>
                  <a:srgbClr val="0000FF"/>
                </a:solidFill>
              </a:rPr>
              <a:t>.</a:t>
            </a:r>
            <a:br>
              <a:rPr lang="ru-RU" sz="3600" b="1" dirty="0">
                <a:solidFill>
                  <a:srgbClr val="0000FF"/>
                </a:solidFill>
              </a:rPr>
            </a:b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71" y="1773238"/>
            <a:ext cx="604248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14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01122" cy="57272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спиртов на живые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организмы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</a:p>
          <a:p>
            <a:pPr marL="0" indent="0" algn="ctr">
              <a:buNone/>
            </a:pPr>
            <a:endParaRPr lang="ru-RU" b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295459"/>
              </p:ext>
            </p:extLst>
          </p:nvPr>
        </p:nvGraphicFramePr>
        <p:xfrm>
          <a:off x="6732240" y="1340768"/>
          <a:ext cx="1727200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3" imgW="4718304" imgH="4468368" progId="CorelDRAW.Graphic.12">
                  <p:embed/>
                </p:oleObj>
              </mc:Choice>
              <mc:Fallback>
                <p:oleObj name="CorelDRAW" r:id="rId3" imgW="4718304" imgH="4468368" progId="CorelDRAW.Graphic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340768"/>
                        <a:ext cx="1727200" cy="172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2132856"/>
            <a:ext cx="6318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опьяняющих свойствах спиртных напитков люди узнали не менее чем за 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лет до нашей эры – с появлением керамической посуды, давшей возможность изготовления алкогольных напитков из мёда, плодовых соков и дикорастущего винограда.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2367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509520" cy="1143000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ИЗ ЖЕЛУДКА ПОПАДАЕТ </a:t>
            </a:r>
            <a:r>
              <a:rPr lang="ru-RU" alt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КРОВЬ</a:t>
            </a:r>
            <a:r>
              <a:rPr lang="ru-RU" alt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2 МИНУТЫ</a:t>
            </a:r>
            <a:r>
              <a:rPr lang="ru-RU" alt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УПОТРЕБЛЕНИЯ.</a:t>
            </a:r>
            <a:br>
              <a:rPr lang="ru-RU" alt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085182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70080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ТОНКОМ КИШЕЧНИКЕ СПИРТ ВСАСЫВАЕТСЯ В КРОВЬ В НЕИЗМЕНЁННОМ ВИДЕ, ДАЛЕЕ С КРОВЬЮ ПОПАДАЕТ ВО ВСЕ ОРГАНЫ И ТКАНИ.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(АЛКОГОЛЬ НЕ ЗАТРАГИВАЕТ ТОЛЬКО КОСТИ И ЖИРОВУЮ ТКАНЬ,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 МАЛОЕ СОДЕРЖАНИЕ ВОДЫ).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0" y="5013176"/>
            <a:ext cx="1517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0937"/>
            <a:ext cx="8496944" cy="112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4581128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АЛКОГОЛЬ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ЦИРКУЛИРУЕТ С КРОВЬЮ ПО ОРГАНИЗМУ, МЕДЛЕННО РАСЩЕПЛЯЯСЬ В ПЕЧЕНИ,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МЕТАБОЛИТОВ ВЫДЕЛЯЕТСЯ ЧЕРЕЗ ПОЧКИ И ЛЁГКИЕ, НЕБОЛЬШАЯ ЧАСТЬ ЧЕРЕЗ КОЖУ С ПОТОМ.</a:t>
            </a:r>
          </a:p>
        </p:txBody>
      </p:sp>
    </p:spTree>
    <p:extLst>
      <p:ext uri="{BB962C8B-B14F-4D97-AF65-F5344CB8AC3E}">
        <p14:creationId xmlns:p14="http://schemas.microsoft.com/office/powerpoint/2010/main" val="352432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293604" cy="195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836712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 ВЛИЯНИЕМ СИСТЕМАТИЧЕСКОГО УПОТРЕБЛЕНИЯ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КОРЕ 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ГОЛОВНОГО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УСИЛИВАЮТСЯ АТЕРОСКЛЕРОТИЧЕСКИЕ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 - ТРОМБОЗ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ИНСУЛЬТ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29654"/>
            <a:ext cx="1368152" cy="135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3573016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СЕРДЕЧНО-СОСУДИСТЫЕ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ПРИ АЛКОГОЛИЗМЕ СТОЛЬ ВЕЛИКИ, ЧТО МОГУТ БЫТЬ ПРИЧИНОЙ СМЕРТИ.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738</TotalTime>
  <Words>317</Words>
  <Application>Microsoft Office PowerPoint</Application>
  <PresentationFormat>Экран (4:3)</PresentationFormat>
  <Paragraphs>94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Шаблон 2</vt:lpstr>
      <vt:lpstr>CorelDRAW 12.0 Graphic</vt:lpstr>
      <vt:lpstr>Семинар по теме  «Спирты»  </vt:lpstr>
      <vt:lpstr>Цель урока:  Закрепить знания о спиртах, их свойствах, применении, их влиянии на живые организмы</vt:lpstr>
      <vt:lpstr>Состав спиртов</vt:lpstr>
      <vt:lpstr>Строение спиртов</vt:lpstr>
      <vt:lpstr>Особенности спиртов</vt:lpstr>
      <vt:lpstr>Влияние спиртов на живые организмы. </vt:lpstr>
      <vt:lpstr>Презентация PowerPoint</vt:lpstr>
      <vt:lpstr>АЛКОГОЛЬ ИЗ ЖЕЛУДКА ПОПАДАЕТ В КРОВЬ  ЧЕРЕЗ 2 МИНУТЫ ПОСЛЕ УПОТРЕБЛЕНИЯ. </vt:lpstr>
      <vt:lpstr>Презентация PowerPoint</vt:lpstr>
      <vt:lpstr>Презентация PowerPoint</vt:lpstr>
      <vt:lpstr>Высказывания великих о вреде алкоголя</vt:lpstr>
      <vt:lpstr>Высказывания великих о вреде алкоголя</vt:lpstr>
      <vt:lpstr>Высказывания великих о вреде алкоголя</vt:lpstr>
      <vt:lpstr>Получение спиртов</vt:lpstr>
      <vt:lpstr>Химические свойства спиртов</vt:lpstr>
      <vt:lpstr>Качественные реакции </vt:lpstr>
      <vt:lpstr>Применение спиртов</vt:lpstr>
      <vt:lpstr> Домашнее задание </vt:lpstr>
      <vt:lpstr>Подведение итогов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по теме</dc:title>
  <dc:creator>HP</dc:creator>
  <cp:lastModifiedBy>User</cp:lastModifiedBy>
  <cp:revision>54</cp:revision>
  <dcterms:created xsi:type="dcterms:W3CDTF">2014-11-08T06:21:59Z</dcterms:created>
  <dcterms:modified xsi:type="dcterms:W3CDTF">2021-01-18T17:44:18Z</dcterms:modified>
</cp:coreProperties>
</file>