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</p:sldMasterIdLst>
  <p:notesMasterIdLst>
    <p:notesMasterId r:id="rId25"/>
  </p:notesMasterIdLst>
  <p:sldIdLst>
    <p:sldId id="257" r:id="rId9"/>
    <p:sldId id="272" r:id="rId10"/>
    <p:sldId id="277" r:id="rId11"/>
    <p:sldId id="270" r:id="rId12"/>
    <p:sldId id="271" r:id="rId13"/>
    <p:sldId id="274" r:id="rId14"/>
    <p:sldId id="275" r:id="rId15"/>
    <p:sldId id="264" r:id="rId16"/>
    <p:sldId id="265" r:id="rId17"/>
    <p:sldId id="266" r:id="rId18"/>
    <p:sldId id="267" r:id="rId19"/>
    <p:sldId id="268" r:id="rId20"/>
    <p:sldId id="269" r:id="rId21"/>
    <p:sldId id="259" r:id="rId22"/>
    <p:sldId id="278" r:id="rId23"/>
    <p:sldId id="26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7" autoAdjust="0"/>
    <p:restoredTop sz="86475" autoAdjust="0"/>
  </p:normalViewPr>
  <p:slideViewPr>
    <p:cSldViewPr>
      <p:cViewPr varScale="1">
        <p:scale>
          <a:sx n="92" d="100"/>
          <a:sy n="92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9050F-CFF0-44B9-A288-6841FC4556A0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8581B-5A1C-44CA-AADC-89A147929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7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9B7A72-1116-4148-AAA0-AC54BB26AB0B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FE6B5B-B7E4-43EA-9530-2E7C9002B73E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82B1C6-3116-455D-A519-CF8DC78EC022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13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651084-4BB9-47C4-9407-36D4792AD1B2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89CE21-5342-4E2F-9EE5-5DC0B9F0AB53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971160-E085-49AF-8D0F-AB6543AC484C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8581B-5A1C-44CA-AADC-89A147929E4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48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0C0D6E-09EC-45AD-9426-3C6835E3B98E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8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F529F5-DBC4-4130-BD63-CAAAEB97447A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BB9D03-1511-44C3-AE00-7272A7319B45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10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8726BF-C5EA-45E0-BFB2-E9B2C5B1C70E}" type="slidenum">
              <a:rPr lang="ru-RU" sz="1200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2663-B68A-4A94-A1A5-163F3831D02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5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24BDF-0D0B-4BAB-8DD0-26849B6CBE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33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C8FC-CD33-454A-AB41-50FDE31679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66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2663-B68A-4A94-A1A5-163F3831D02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4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498F-83BF-42E4-84EC-711605BE60F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80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57BA-676F-4770-91C2-A22E868E75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30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61AD-DA02-42EA-B1C2-A982384CCFB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64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DC7E1-2CB7-4AF0-8E31-4EA14931632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29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4BDF-4C31-442F-A76B-71C90D1AF3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2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2B5B-4C19-4F30-AC5C-2E33F936E6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84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1B382-3668-4685-999B-39933EDEDA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498F-83BF-42E4-84EC-711605BE60F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01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A643-44AE-47D4-8431-83E594E458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08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24BDF-0D0B-4BAB-8DD0-26849B6CBE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10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C8FC-CD33-454A-AB41-50FDE31679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601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2663-B68A-4A94-A1A5-163F3831D02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198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498F-83BF-42E4-84EC-711605BE60F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6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57BA-676F-4770-91C2-A22E868E75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44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61AD-DA02-42EA-B1C2-A982384CCFB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56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DC7E1-2CB7-4AF0-8E31-4EA14931632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86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4BDF-4C31-442F-A76B-71C90D1AF3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83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2B5B-4C19-4F30-AC5C-2E33F936E6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8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57BA-676F-4770-91C2-A22E868E75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074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1B382-3668-4685-999B-39933EDEDA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188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A643-44AE-47D4-8431-83E594E458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283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24BDF-0D0B-4BAB-8DD0-26849B6CBE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5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C8FC-CD33-454A-AB41-50FDE31679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884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2663-B68A-4A94-A1A5-163F3831D02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70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498F-83BF-42E4-84EC-711605BE60F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72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57BA-676F-4770-91C2-A22E868E75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045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61AD-DA02-42EA-B1C2-A982384CCFB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61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DC7E1-2CB7-4AF0-8E31-4EA14931632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18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4BDF-4C31-442F-A76B-71C90D1AF3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0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61AD-DA02-42EA-B1C2-A982384CCFB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839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2B5B-4C19-4F30-AC5C-2E33F936E6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490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1B382-3668-4685-999B-39933EDEDA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32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A643-44AE-47D4-8431-83E594E458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584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24BDF-0D0B-4BAB-8DD0-26849B6CBE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646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C8FC-CD33-454A-AB41-50FDE31679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565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2663-B68A-4A94-A1A5-163F3831D02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433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498F-83BF-42E4-84EC-711605BE60F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542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57BA-676F-4770-91C2-A22E868E75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31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61AD-DA02-42EA-B1C2-A982384CCFB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700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DC7E1-2CB7-4AF0-8E31-4EA14931632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2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DC7E1-2CB7-4AF0-8E31-4EA14931632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620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4BDF-4C31-442F-A76B-71C90D1AF3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127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2B5B-4C19-4F30-AC5C-2E33F936E6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255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1B382-3668-4685-999B-39933EDEDA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465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A643-44AE-47D4-8431-83E594E458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351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24BDF-0D0B-4BAB-8DD0-26849B6CBE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592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C8FC-CD33-454A-AB41-50FDE31679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85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A2FD6F-FE59-438F-B24F-7CA275001B5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139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0877-7C82-49DD-9CFD-744FB8AE243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154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EDEE-D876-4E83-908D-BF493B4E239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130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5C47-C872-4755-8EA9-A7C982E247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4BDF-4C31-442F-A76B-71C90D1AF3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172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3B386-5CDC-4E87-9243-301A90E666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623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4FDEF-DD1D-4586-9815-17DA36366DA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173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3E74-1CB6-4E52-A6DA-7B0659B013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1549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B8A7-081C-4DE6-B69E-123FA2E0DD9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227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D40A7-97C1-4E5F-9267-6794D886C59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7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9E4B1-DE85-448F-BC6A-66FE472537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889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EE5A-4B8C-4891-A334-A5227D395F1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2220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A2FD6F-FE59-438F-B24F-7CA275001B5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499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0877-7C82-49DD-9CFD-744FB8AE243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0037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EDEE-D876-4E83-908D-BF493B4E239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2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2B5B-4C19-4F30-AC5C-2E33F936E6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525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5C47-C872-4755-8EA9-A7C982E247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236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3B386-5CDC-4E87-9243-301A90E666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039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4FDEF-DD1D-4586-9815-17DA36366DA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004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3E74-1CB6-4E52-A6DA-7B0659B013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100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B8A7-081C-4DE6-B69E-123FA2E0DD9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910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D40A7-97C1-4E5F-9267-6794D886C59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931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9E4B1-DE85-448F-BC6A-66FE472537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601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EE5A-4B8C-4891-A334-A5227D395F1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932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A2FD6F-FE59-438F-B24F-7CA275001B5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22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0877-7C82-49DD-9CFD-744FB8AE243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7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1B382-3668-4685-999B-39933EDEDA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7379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EDEE-D876-4E83-908D-BF493B4E239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77462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5C47-C872-4755-8EA9-A7C982E247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287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3B386-5CDC-4E87-9243-301A90E666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8021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4FDEF-DD1D-4586-9815-17DA36366DA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179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3E74-1CB6-4E52-A6DA-7B0659B013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780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B8A7-081C-4DE6-B69E-123FA2E0DD9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4181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D40A7-97C1-4E5F-9267-6794D886C59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2929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9E4B1-DE85-448F-BC6A-66FE472537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772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EE5A-4B8C-4891-A334-A5227D395F1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8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A643-44AE-47D4-8431-83E594E458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0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90391-2DC5-4394-A8A9-410565645AE9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028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90391-2DC5-4394-A8A9-410565645AE9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408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90391-2DC5-4394-A8A9-410565645AE9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539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90391-2DC5-4394-A8A9-410565645AE9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69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90391-2DC5-4394-A8A9-410565645AE9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124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F0B030-01AD-4B19-AC78-DD35014AA067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176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F0B030-01AD-4B19-AC78-DD35014AA067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63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F0B030-01AD-4B19-AC78-DD35014AA067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317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33FC-3594-42DA-9F61-A9FFD81B8BFD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827584" y="188640"/>
            <a:ext cx="76327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Урок  алгебры </a:t>
            </a:r>
            <a: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7 классе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«Умножение многочлена на одночлен»</a:t>
            </a:r>
            <a:endParaRPr lang="ru-RU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FFFFFF"/>
                </a:solidFill>
              </a:rPr>
              <a:t>Учитель </a:t>
            </a:r>
            <a:r>
              <a:rPr lang="ru-RU" sz="2800" dirty="0" smtClean="0">
                <a:solidFill>
                  <a:srgbClr val="FFFFFF"/>
                </a:solidFill>
              </a:rPr>
              <a:t>ГБОУ СОШ</a:t>
            </a:r>
            <a:endParaRPr lang="ru-RU" sz="2800" dirty="0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FFFFFF"/>
                </a:solidFill>
              </a:rPr>
              <a:t>с. </a:t>
            </a:r>
            <a:r>
              <a:rPr lang="ru-RU" sz="2800" dirty="0" err="1" smtClean="0">
                <a:solidFill>
                  <a:srgbClr val="FFFFFF"/>
                </a:solidFill>
              </a:rPr>
              <a:t>Курумоч</a:t>
            </a:r>
            <a:endParaRPr lang="ru-RU" sz="2800" dirty="0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800" dirty="0" smtClean="0">
                <a:solidFill>
                  <a:srgbClr val="FFFFFF"/>
                </a:solidFill>
              </a:rPr>
              <a:t>Хохлова Г.В.</a:t>
            </a:r>
            <a:endParaRPr lang="ru-RU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38669-0DAF-4399-BB42-CF72D4273D79}" type="slidenum">
              <a:rPr lang="ru-RU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79388" y="3141663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24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6532E-6 C 8.33333E-7 0.17249 0.09896 0.31468 0.21944 0.31468 C 0.36146 0.31468 0.41285 0.157 0.43455 0.06243 L 0.45677 -0.06289 C 0.47882 -0.15769 0.53351 -0.31468 0.69392 -0.31468 C 0.7967 -0.31468 0.91354 -0.17318 0.91354 -1.96532E-6 C 0.91354 0.17249 0.7967 0.31468 0.69392 0.31468 C 0.53351 0.31468 0.47882 0.157 0.45677 0.06243 L 0.43455 -0.06289 C 0.41285 -0.15769 0.36146 -0.31468 0.21944 -0.31468 C 0.09896 -0.31468 8.33333E-7 -0.17318 8.33333E-7 -1.96532E-6 Z " pathEditMode="relative" rAng="0" ptsTypes="ffFffffFfff">
                                      <p:cBhvr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7C807-9827-4B4C-B219-EA467C8CE45A}" type="slidenum">
              <a:rPr lang="ru-RU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8388350" y="3644900"/>
            <a:ext cx="43180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81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C 0.01493 -0.26543 -0.16528 -0.49479 -0.40625 -0.51075 C -0.63646 -0.53017 -0.85104 -0.35237 -0.86511 -0.09479 C -0.88281 0.14243 -0.73264 0.36463 -0.51684 0.38012 C -0.31997 0.3926 -0.13281 0.24532 -0.1184 0.02405 C -0.10434 -0.17803 -0.23021 -0.36832 -0.41285 -0.38381 C -0.58195 -0.39583 -0.73993 -0.27283 -0.75052 -0.0874 C -0.76111 0.07908 -0.66094 0.24162 -0.5099 0.24995 C -0.37327 0.26128 -0.24479 0.16648 -0.23299 0.01619 C -0.22604 -0.11861 -0.30156 -0.24948 -0.42014 -0.25711 C -0.52413 -0.26543 -0.62813 -0.19375 -0.63646 -0.07907 C -0.64288 0.02012 -0.58959 0.11492 -0.50261 0.12324 C -0.43073 0.13064 -0.35556 0.0874 -0.35191 0.00833 C -0.34497 -0.05572 -0.37327 -0.123 -0.42709 -0.13063 C -0.47066 -0.13063 -0.51354 -0.11468 -0.52049 -0.07144 C -0.52413 -0.04323 -0.51684 -0.01572 -0.49584 -0.00393 C -0.48507 -3.4104E-6 -0.47761 -3.4104E-6 -0.46684 -0.00393 " pathEditMode="relative" rAng="0" ptsTypes="fffffffffffffffff">
                                      <p:cBhvr>
                                        <p:cTn id="13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0" y="-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8D831-007C-47DB-A5A6-B3164D0CF099}" type="slidenum">
              <a:rPr lang="ru-RU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827088" y="3716338"/>
            <a:ext cx="431800" cy="433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59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19653E-6 C -0.01232 -0.27191 0.14653 -0.50659 0.35955 -0.52277 C 0.56337 -0.54243 0.75417 -0.36115 0.76684 -0.09734 C 0.78316 0.1452 0.64914 0.37249 0.45799 0.3889 C 0.28368 0.40139 0.11771 0.25064 0.10487 0.02451 C 0.09237 -0.18266 0.20382 -0.37711 0.36563 -0.39376 C 0.51528 -0.40532 0.65556 -0.2793 0.66528 -0.08971 C 0.67448 0.08093 0.58525 0.24624 0.45157 0.25526 C 0.33073 0.26705 0.21667 0.16971 0.2066 0.01596 C 0.20052 -0.12208 0.26737 -0.25549 0.3724 -0.26358 C 0.46476 -0.27191 0.55643 -0.19884 0.56337 -0.08092 C 0.56962 0.02058 0.52171 0.11723 0.44514 0.12555 C 0.3816 0.13341 0.31476 0.08902 0.31146 0.00809 C 0.30556 -0.05688 0.33073 -0.12647 0.3783 -0.13364 C 0.41684 -0.13364 0.45504 -0.11815 0.46129 -0.07329 C 0.46476 -0.04462 0.45799 -0.01618 0.43941 -0.00416 C 0.42952 -2.19653E-6 0.42309 -2.19653E-6 0.41389 -0.00416 " pathEditMode="relative" rAng="0" ptsTypes="fffffffffffffffff">
                                      <p:cBhvr>
                                        <p:cTn id="13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00" y="-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B229A-0F6F-4166-BCE9-9A17C794C3D5}" type="slidenum">
              <a:rPr lang="ru-RU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5076825" y="3284538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34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5607E-6 C 0.0224 -0.03792 0.04566 -0.08 0.06788 -0.1341 C 0.12952 -0.2867 0.14583 -0.43561 0.10087 -0.45826 C 0.05521 -0.48509 -0.03281 -0.3778 -0.0941 -0.22543 C -0.12656 -0.14474 -0.14583 -0.06844 -0.1526 -0.01063 C -0.16215 0.03491 -0.16528 0.08046 -0.16528 0.13434 C -0.16528 0.30613 -0.12326 0.44832 -0.07396 0.44832 C -0.02569 0.44832 0.01632 0.30613 0.01632 0.13434 C 0.01632 0.05411 0.00695 -0.02266 -0.00937 -0.07561 C -0.01632 -0.12185 -0.03281 -0.17156 -0.05173 -0.2215 C -0.11649 -0.3778 -0.20434 -0.48509 -0.25035 -0.45826 C -0.29514 -0.43191 -0.27864 -0.2867 -0.21389 -0.12994 C -0.18802 -0.05665 -0.1526 0.00416 -0.11649 0.04601 C -0.09045 0.08486 -0.06128 0.11931 -0.02257 0.15306 C 0.0941 0.26382 0.21059 0.31376 0.2434 0.26798 C 0.27274 0.2222 0.20799 0.09595 0.0908 -0.01063 C 0.04236 -0.05665 -0.00937 -0.09133 -0.05173 -0.11422 C -0.09045 -0.13711 -0.13976 -0.15653 -0.19132 -0.16763 C -0.33385 -0.20624 -0.45729 -0.19468 -0.46684 -0.1341 C -0.47951 -0.07561 -0.37292 -1.15607E-6 -0.23038 0.03885 C -0.16528 0.05411 -0.10364 0.06127 -0.05503 0.05757 C -0.01302 0.05757 0.03247 0.05041 0.08125 0.03885 C 0.22379 -1.15607E-6 0.3316 -0.08 0.31771 -0.13711 C 0.30816 -0.19468 0.18472 -0.20971 0.04236 -0.17156 C -0.02569 -0.15214 -0.08785 -0.12578 -0.12951 -0.09549 C -0.16528 -0.07214 -0.20087 -0.04578 -0.23993 -0.01063 C -0.35347 0.10012 -0.42187 0.2222 -0.38906 0.26798 C -0.35972 0.31376 -0.23993 0.26382 -0.12656 0.15676 C -0.07153 0.10358 -0.02569 0.05041 -1.38889E-6 -1.15607E-6 Z " pathEditMode="relative" rAng="0" ptsTypes="fffffffffffffffffffffffffffff">
                                      <p:cBhvr>
                                        <p:cTn id="13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768752" cy="4032448"/>
          </a:xfrm>
        </p:spPr>
        <p:txBody>
          <a:bodyPr/>
          <a:lstStyle/>
          <a:p>
            <a:r>
              <a:rPr lang="ru-RU" sz="5400" dirty="0" smtClean="0"/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№26.6. (</a:t>
            </a:r>
            <a:r>
              <a:rPr lang="ru-RU" dirty="0" err="1" smtClean="0"/>
              <a:t>а,б</a:t>
            </a:r>
            <a:r>
              <a:rPr lang="ru-RU" dirty="0" smtClean="0"/>
              <a:t>), </a:t>
            </a:r>
            <a:br>
              <a:rPr lang="ru-RU" dirty="0" smtClean="0"/>
            </a:br>
            <a:r>
              <a:rPr lang="ru-RU" dirty="0" smtClean="0"/>
              <a:t>        №26.12.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7DCFC-CD1E-4F17-8FBD-AD99794D6E4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26701"/>
            <a:ext cx="8229600" cy="914067"/>
          </a:xfrm>
        </p:spPr>
        <p:txBody>
          <a:bodyPr/>
          <a:lstStyle/>
          <a:p>
            <a:r>
              <a:rPr lang="ru-RU" dirty="0" smtClean="0"/>
              <a:t>  Самостоятельная работа.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7DCFC-CD1E-4F17-8FBD-AD99794D6E4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 dirty="0">
              <a:solidFill>
                <a:srgbClr val="FFFFFF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60067" y="1375551"/>
            <a:ext cx="8288397" cy="4031873"/>
            <a:chOff x="462640" y="1812257"/>
            <a:chExt cx="8288397" cy="352738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2640" y="1828256"/>
              <a:ext cx="3937326" cy="309656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3200" dirty="0">
                  <a:latin typeface="Arial" pitchFamily="34" charset="0"/>
                  <a:ea typeface="Times New Roman"/>
                  <a:cs typeface="Arial" pitchFamily="34" charset="0"/>
                </a:rPr>
                <a:t>I 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- вариант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en-US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2</a:t>
              </a: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а</a:t>
              </a:r>
              <a:r>
                <a:rPr lang="ru-RU" sz="3200" baseline="30000" dirty="0" smtClean="0">
                  <a:latin typeface="Arial" pitchFamily="34" charset="0"/>
                  <a:ea typeface="Times New Roman"/>
                  <a:cs typeface="Arial" pitchFamily="34" charset="0"/>
                </a:rPr>
                <a:t>3</a:t>
              </a: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(2а</a:t>
              </a:r>
              <a:r>
                <a:rPr lang="en-US" sz="3200" baseline="30000" dirty="0">
                  <a:latin typeface="Arial" pitchFamily="34" charset="0"/>
                  <a:ea typeface="Times New Roman"/>
                  <a:cs typeface="Arial" pitchFamily="34" charset="0"/>
                </a:rPr>
                <a:t>3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 - 1) 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 3а(а</a:t>
              </a:r>
              <a:r>
                <a:rPr lang="ru-RU" sz="3200" baseline="30000" dirty="0" smtClean="0">
                  <a:latin typeface="Arial" pitchFamily="34" charset="0"/>
                  <a:ea typeface="Times New Roman"/>
                  <a:cs typeface="Arial" pitchFamily="34" charset="0"/>
                </a:rPr>
                <a:t>2</a:t>
              </a: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+ 2а</a:t>
              </a:r>
              <a:r>
                <a:rPr lang="en-US" sz="3200" baseline="30000" dirty="0">
                  <a:latin typeface="Arial" pitchFamily="34" charset="0"/>
                  <a:ea typeface="Times New Roman"/>
                  <a:cs typeface="Arial" pitchFamily="34" charset="0"/>
                </a:rPr>
                <a:t>5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 - 4) 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 5в(а 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– 7в) </a:t>
              </a:r>
            </a:p>
            <a:p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4.</a:t>
              </a:r>
              <a:r>
                <a:rPr lang="ru-RU" sz="3200" u="sng" dirty="0" smtClean="0">
                  <a:latin typeface="Arial" pitchFamily="34" charset="0"/>
                  <a:ea typeface="Times New Roman"/>
                  <a:cs typeface="Arial" pitchFamily="34" charset="0"/>
                </a:rPr>
                <a:t> (3х</a:t>
              </a:r>
              <a:r>
                <a:rPr lang="en-US" sz="3200" u="sng" baseline="30000" dirty="0">
                  <a:latin typeface="Arial" pitchFamily="34" charset="0"/>
                  <a:ea typeface="Times New Roman"/>
                  <a:cs typeface="Arial" pitchFamily="34" charset="0"/>
                </a:rPr>
                <a:t>2</a:t>
              </a:r>
              <a:r>
                <a:rPr lang="ru-RU" sz="3200" u="sng" dirty="0">
                  <a:latin typeface="Arial" pitchFamily="34" charset="0"/>
                  <a:ea typeface="Times New Roman"/>
                  <a:cs typeface="Arial" pitchFamily="34" charset="0"/>
                </a:rPr>
                <a:t> - 2) ∙ </a:t>
              </a:r>
              <a:r>
                <a:rPr lang="ru-RU" sz="3200" u="sng" dirty="0" smtClean="0">
                  <a:latin typeface="Arial" pitchFamily="34" charset="0"/>
                  <a:ea typeface="Times New Roman"/>
                  <a:cs typeface="Arial" pitchFamily="34" charset="0"/>
                </a:rPr>
                <a:t>5х</a:t>
              </a:r>
              <a:r>
                <a:rPr lang="ru-RU" sz="3200" u="sng" baseline="30000" dirty="0" smtClean="0">
                  <a:latin typeface="Arial" pitchFamily="34" charset="0"/>
                  <a:ea typeface="Times New Roman"/>
                  <a:cs typeface="Arial" pitchFamily="34" charset="0"/>
                </a:rPr>
                <a:t>2 </a:t>
              </a:r>
            </a:p>
            <a:p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pt-BR" sz="3200" dirty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 a(3a</a:t>
              </a:r>
              <a:r>
                <a:rPr lang="pt-BR" sz="3200" baseline="30000" dirty="0" smtClean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pt-BR" sz="3200" dirty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 + a</a:t>
              </a:r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sz="32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6.  4m</a:t>
              </a:r>
              <a:r>
                <a:rPr lang="pt-BR" sz="3200" baseline="30000" dirty="0" smtClean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(n – 5m)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46581" y="1812257"/>
              <a:ext cx="4104456" cy="3527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3200" dirty="0">
                  <a:latin typeface="Arial" pitchFamily="34" charset="0"/>
                  <a:ea typeface="Times New Roman"/>
                  <a:cs typeface="Arial" pitchFamily="34" charset="0"/>
                </a:rPr>
                <a:t>II 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- вариант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 9(4а</a:t>
              </a:r>
              <a:r>
                <a:rPr lang="en-US" sz="3200" baseline="30000" dirty="0">
                  <a:latin typeface="Arial" pitchFamily="34" charset="0"/>
                  <a:ea typeface="Times New Roman"/>
                  <a:cs typeface="Arial" pitchFamily="34" charset="0"/>
                </a:rPr>
                <a:t>2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 + 3</a:t>
              </a: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)</a:t>
              </a:r>
              <a:endParaRPr lang="ru-RU" sz="3200" dirty="0"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 3с</a:t>
              </a:r>
              <a:r>
                <a:rPr lang="en-US" sz="3200" baseline="30000" dirty="0" smtClean="0">
                  <a:latin typeface="Arial" pitchFamily="34" charset="0"/>
                  <a:ea typeface="Times New Roman"/>
                  <a:cs typeface="Arial" pitchFamily="34" charset="0"/>
                </a:rPr>
                <a:t>4</a:t>
              </a: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(с</a:t>
              </a:r>
              <a:r>
                <a:rPr lang="ru-RU" sz="3200" baseline="30000" dirty="0" smtClean="0">
                  <a:latin typeface="Arial" pitchFamily="34" charset="0"/>
                  <a:ea typeface="Times New Roman"/>
                  <a:cs typeface="Arial" pitchFamily="34" charset="0"/>
                </a:rPr>
                <a:t>3</a:t>
              </a: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+ 2</a:t>
              </a: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)</a:t>
              </a:r>
              <a:endParaRPr lang="ru-RU" sz="3200" dirty="0"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 5х(10 </a:t>
              </a:r>
              <a:r>
                <a:rPr lang="ru-RU" sz="3200" dirty="0">
                  <a:latin typeface="Arial" pitchFamily="34" charset="0"/>
                  <a:ea typeface="Times New Roman"/>
                  <a:cs typeface="Arial" pitchFamily="34" charset="0"/>
                </a:rPr>
                <a:t>– х</a:t>
              </a:r>
              <a:r>
                <a:rPr lang="ru-RU" sz="3200" dirty="0" smtClean="0">
                  <a:latin typeface="Arial" pitchFamily="34" charset="0"/>
                  <a:ea typeface="Times New Roman"/>
                  <a:cs typeface="Arial" pitchFamily="34" charset="0"/>
                </a:rPr>
                <a:t>)</a:t>
              </a:r>
              <a:endParaRPr lang="ru-RU" sz="3200" dirty="0"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ru-RU" sz="3200" u="sng" dirty="0" smtClean="0">
                  <a:latin typeface="Arial" pitchFamily="34" charset="0"/>
                  <a:ea typeface="Times New Roman"/>
                  <a:cs typeface="Arial" pitchFamily="34" charset="0"/>
                </a:rPr>
                <a:t> (</a:t>
              </a:r>
              <a:r>
                <a:rPr lang="ru-RU" sz="3200" u="sng" dirty="0">
                  <a:latin typeface="Arial" pitchFamily="34" charset="0"/>
                  <a:ea typeface="Times New Roman"/>
                  <a:cs typeface="Arial" pitchFamily="34" charset="0"/>
                </a:rPr>
                <a:t>7у  - 2) </a:t>
              </a:r>
              <a:r>
                <a:rPr lang="ru-RU" sz="3200" u="sng" dirty="0" smtClean="0">
                  <a:latin typeface="Arial" pitchFamily="34" charset="0"/>
                  <a:ea typeface="Times New Roman"/>
                  <a:cs typeface="Arial" pitchFamily="34" charset="0"/>
                </a:rPr>
                <a:t>. 5у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-5p</a:t>
              </a:r>
              <a:r>
                <a:rPr lang="pt-BR" sz="3200" baseline="30000" dirty="0" smtClean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2</a:t>
              </a:r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(2p</a:t>
              </a:r>
              <a:r>
                <a:rPr lang="pt-BR" sz="3200" baseline="30000" dirty="0" smtClean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4</a:t>
              </a:r>
              <a:r>
                <a:rPr lang="pt-BR" sz="3200" dirty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 – 3</a:t>
              </a:r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)</a:t>
              </a:r>
              <a:endParaRPr lang="ru-RU" sz="3200" dirty="0" smtClean="0">
                <a:solidFill>
                  <a:schemeClr val="accent4">
                    <a:lumMod val="10000"/>
                  </a:schemeClr>
                </a:solidFill>
                <a:latin typeface="Arial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ru-RU" sz="3200" dirty="0" smtClean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 </a:t>
              </a:r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(</a:t>
              </a:r>
              <a:r>
                <a:rPr lang="pt-BR" sz="3200" dirty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m – 3n)(-a</a:t>
              </a:r>
              <a:r>
                <a:rPr lang="pt-BR" sz="3200" dirty="0" smtClean="0">
                  <a:solidFill>
                    <a:schemeClr val="accent4">
                      <a:lumMod val="10000"/>
                    </a:schemeClr>
                  </a:solidFill>
                  <a:latin typeface="Arial"/>
                </a:rPr>
                <a:t>)</a:t>
              </a:r>
              <a:endParaRPr lang="pt-BR" sz="3200" dirty="0">
                <a:solidFill>
                  <a:schemeClr val="accent4">
                    <a:lumMod val="10000"/>
                  </a:schemeClr>
                </a:solidFill>
                <a:latin typeface="Arial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  <a:tabLst>
                  <a:tab pos="457200" algn="l"/>
                </a:tabLst>
              </a:pPr>
              <a:endParaRPr lang="ru-RU" sz="3200" dirty="0" smtClean="0"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78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19256" cy="6017220"/>
          </a:xfrm>
        </p:spPr>
        <p:txBody>
          <a:bodyPr/>
          <a:lstStyle/>
          <a:p>
            <a:endParaRPr lang="ru-RU" sz="8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7DCFC-CD1E-4F17-8FBD-AD99794D6E4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157" y="908720"/>
            <a:ext cx="867256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урок.</a:t>
            </a:r>
            <a:endParaRPr lang="ru-RU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Portal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48880"/>
            <a:ext cx="4464496" cy="32403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2524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96EBD-DE4C-4B22-8D4B-10803F788916}" type="slidenum">
              <a:rPr lang="ru-RU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-1597025" y="417513"/>
            <a:ext cx="12339638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FFFFFF"/>
                </a:solidFill>
              </a:rPr>
              <a:t>«Три пути ведут к знанию: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FFFFFF"/>
                </a:solidFill>
              </a:rPr>
              <a:t>путь  размышления – это путь самый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FFFFFF"/>
                </a:solidFill>
              </a:rPr>
              <a:t>    благородный,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FFFFFF"/>
                </a:solidFill>
              </a:rPr>
              <a:t>путь подражания – это путь самый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FFFFFF"/>
                </a:solidFill>
              </a:rPr>
              <a:t>легкий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FFFFFF"/>
                </a:solidFill>
              </a:rPr>
              <a:t>и путь опыта – это путь самый                                                                                                                 горький»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FFFFFF"/>
                </a:solidFill>
              </a:rPr>
              <a:t>                                        Конфуций</a:t>
            </a:r>
          </a:p>
        </p:txBody>
      </p:sp>
    </p:spTree>
    <p:extLst>
      <p:ext uri="{BB962C8B-B14F-4D97-AF65-F5344CB8AC3E}">
        <p14:creationId xmlns:p14="http://schemas.microsoft.com/office/powerpoint/2010/main" val="24623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332657"/>
            <a:ext cx="7739137" cy="792088"/>
          </a:xfrm>
        </p:spPr>
        <p:txBody>
          <a:bodyPr>
            <a:normAutofit fontScale="92500" lnSpcReduction="10000"/>
          </a:bodyPr>
          <a:lstStyle/>
          <a:p>
            <a:r>
              <a:rPr lang="ru-RU" sz="5400" dirty="0" smtClean="0"/>
              <a:t>        Цели урока:</a:t>
            </a:r>
            <a:endParaRPr lang="ru-RU" sz="5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B3E74-1CB6-4E52-A6DA-7B0659B013DE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366FF"/>
                </a:solidFill>
                <a:latin typeface="Times New Roman"/>
                <a:ea typeface="Times New Roman"/>
              </a:rPr>
              <a:t>Образовательная: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>
                <a:solidFill>
                  <a:srgbClr val="333300"/>
                </a:solidFill>
                <a:latin typeface="Times New Roman"/>
                <a:ea typeface="Times New Roman"/>
              </a:rPr>
              <a:t>Способствовать осознанию основного фактического материала, научить умению его применять.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366FF"/>
                </a:solidFill>
                <a:latin typeface="Times New Roman"/>
                <a:ea typeface="Times New Roman"/>
              </a:rPr>
              <a:t>Дидактическая: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>
                <a:solidFill>
                  <a:srgbClr val="333300"/>
                </a:solidFill>
                <a:latin typeface="Times New Roman"/>
                <a:ea typeface="Times New Roman"/>
              </a:rPr>
              <a:t>Создать условия для воспроизведения в памяти учащихся системы опорных знаний и умений, стимулировать поисковую деятельность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366FF"/>
                </a:solidFill>
                <a:latin typeface="Times New Roman"/>
                <a:ea typeface="Times New Roman"/>
              </a:rPr>
              <a:t>Развивающая: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>
                <a:solidFill>
                  <a:srgbClr val="333300"/>
                </a:solidFill>
                <a:latin typeface="Times New Roman"/>
                <a:ea typeface="Times New Roman"/>
              </a:rPr>
              <a:t>Способствовать обучению школьников умению выделять главную мысль в задаче, анализировать свои знания.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EC9EC-458A-4181-8E23-30EF047268BE}" type="slidenum">
              <a:rPr lang="ru-RU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052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96635" y="172581"/>
            <a:ext cx="8497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defRPr/>
            </a:pPr>
            <a:r>
              <a:rPr lang="ru-RU" sz="2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</a:t>
            </a:r>
            <a:r>
              <a:rPr lang="ru-RU" sz="32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</a:rPr>
              <a:t>Лаборатория теоретиков.         </a:t>
            </a:r>
            <a:r>
              <a:rPr lang="ru-RU" sz="28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</a:rPr>
              <a:t>«Верно </a:t>
            </a:r>
            <a:r>
              <a:rPr lang="ru-RU" sz="2800" b="1" dirty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</a:rPr>
              <a:t>ли утверждение, определение, свойство</a:t>
            </a:r>
            <a:r>
              <a:rPr lang="ru-RU" sz="28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</a:rPr>
              <a:t>?»</a:t>
            </a:r>
            <a:endParaRPr lang="ru-RU" sz="2800" b="1" dirty="0">
              <a:solidFill>
                <a:schemeClr val="accent4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06375" y="1268760"/>
            <a:ext cx="8678409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Одночленом называют сумму числовых и буквенных множителей.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206375" y="5408613"/>
            <a:ext cx="8937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Числовой </a:t>
            </a:r>
            <a:r>
              <a:rPr lang="ru-RU" sz="1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множитель одночлена, записанного в стандартном виде, называют коэффициентом одночлена.</a:t>
            </a: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250825" y="1686250"/>
            <a:ext cx="8921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Одночлены, которые отличаются друг от друга только коэффициентами, называются подобными членами. 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222056" y="2880519"/>
            <a:ext cx="8748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4. В результате умножения многочлена на одночлен получается одночлен.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222250" y="3307223"/>
            <a:ext cx="872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Алгебраическая сумма нескольких одночленов называется многочленом.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192554" y="2421731"/>
            <a:ext cx="872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При умножении одночлена на одночлен получается одночлен.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227013" y="4479925"/>
            <a:ext cx="8939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Чтобы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умножить многочлен на одночлен, нужно каждый член многочлена умножить на этот многочлен и полученные произведения сложить. </a:t>
            </a:r>
            <a:endParaRPr lang="ru-RU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72386" y="3962115"/>
            <a:ext cx="8722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ru-RU" sz="1600" b="1" dirty="0" smtClean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Произведение одночленов называется многочленом.</a:t>
            </a:r>
            <a:endParaRPr lang="ru-RU" sz="1600" b="1" dirty="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22" name="Text Box 21"/>
          <p:cNvSpPr txBox="1">
            <a:spLocks noChangeArrowheads="1"/>
          </p:cNvSpPr>
          <p:nvPr/>
        </p:nvSpPr>
        <p:spPr bwMode="auto">
          <a:xfrm>
            <a:off x="8259763" y="0"/>
            <a:ext cx="34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Tahoma" pitchFamily="34" charset="0"/>
            </a:endParaRPr>
          </a:p>
        </p:txBody>
      </p:sp>
      <p:pic>
        <p:nvPicPr>
          <p:cNvPr id="17423" name="Picture 26" descr="human173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536" y="1188244"/>
            <a:ext cx="1171575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603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1" grpId="0"/>
      <p:bldP spid="110602" grpId="0"/>
      <p:bldP spid="110604" grpId="0"/>
      <p:bldP spid="110606" grpId="0"/>
      <p:bldP spid="110607" grpId="0"/>
      <p:bldP spid="110608" grpId="0"/>
      <p:bldP spid="110610" grpId="0"/>
      <p:bldP spid="1106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2443F-343F-44AB-8229-8B7451FE2491}" type="slidenum">
              <a:rPr lang="ru-RU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8435" name="Rectangle 51"/>
          <p:cNvSpPr>
            <a:spLocks noChangeArrowheads="1"/>
          </p:cNvSpPr>
          <p:nvPr/>
        </p:nvSpPr>
        <p:spPr bwMode="auto">
          <a:xfrm>
            <a:off x="1535113" y="2238375"/>
            <a:ext cx="741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       </a:t>
            </a: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36" name="Text Box 250"/>
          <p:cNvSpPr txBox="1">
            <a:spLocks noChangeArrowheads="1"/>
          </p:cNvSpPr>
          <p:nvPr/>
        </p:nvSpPr>
        <p:spPr bwMode="auto">
          <a:xfrm>
            <a:off x="1535112" y="1125538"/>
            <a:ext cx="62052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6000" dirty="0" smtClean="0">
                <a:solidFill>
                  <a:srgbClr val="FFFFFF"/>
                </a:solidFill>
                <a:latin typeface="Tahoma" pitchFamily="34" charset="0"/>
              </a:rPr>
              <a:t>Взаимопроверка</a:t>
            </a:r>
            <a:endParaRPr lang="ru-RU" sz="60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8437" name="Text Box 251"/>
          <p:cNvSpPr txBox="1">
            <a:spLocks noChangeArrowheads="1"/>
          </p:cNvSpPr>
          <p:nvPr/>
        </p:nvSpPr>
        <p:spPr bwMode="auto">
          <a:xfrm>
            <a:off x="1476375" y="3429000"/>
            <a:ext cx="705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8438" name="Text Box 252"/>
          <p:cNvSpPr txBox="1">
            <a:spLocks noChangeArrowheads="1"/>
          </p:cNvSpPr>
          <p:nvPr/>
        </p:nvSpPr>
        <p:spPr bwMode="auto">
          <a:xfrm>
            <a:off x="323850" y="4076700"/>
            <a:ext cx="85693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6000" dirty="0">
                <a:solidFill>
                  <a:srgbClr val="FFFFFF"/>
                </a:solidFill>
                <a:latin typeface="Tahoma" pitchFamily="34" charset="0"/>
              </a:rPr>
              <a:t>-  +  +  -  +  </a:t>
            </a:r>
            <a:r>
              <a:rPr lang="ru-RU" sz="6000" dirty="0" smtClean="0">
                <a:solidFill>
                  <a:srgbClr val="FFFFFF"/>
                </a:solidFill>
                <a:latin typeface="Tahoma" pitchFamily="34" charset="0"/>
              </a:rPr>
              <a:t>-    </a:t>
            </a:r>
            <a:r>
              <a:rPr lang="ru-RU" sz="6000" dirty="0">
                <a:solidFill>
                  <a:srgbClr val="FFFFFF"/>
                </a:solidFill>
                <a:latin typeface="Tahoma" pitchFamily="34" charset="0"/>
              </a:rPr>
              <a:t>+  +</a:t>
            </a:r>
          </a:p>
        </p:txBody>
      </p:sp>
    </p:spTree>
    <p:extLst>
      <p:ext uri="{BB962C8B-B14F-4D97-AF65-F5344CB8AC3E}">
        <p14:creationId xmlns:p14="http://schemas.microsoft.com/office/powerpoint/2010/main" val="6600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15888"/>
            <a:ext cx="8229600" cy="1139825"/>
          </a:xfrm>
        </p:spPr>
        <p:txBody>
          <a:bodyPr/>
          <a:lstStyle/>
          <a:p>
            <a:r>
              <a:rPr lang="ru-RU" sz="2400" dirty="0" smtClean="0"/>
              <a:t>                              </a:t>
            </a:r>
            <a:r>
              <a:rPr lang="ru-RU" sz="3200" dirty="0" smtClean="0"/>
              <a:t>Устный счет.</a:t>
            </a:r>
            <a:r>
              <a:rPr lang="ru-RU" sz="2400" dirty="0" smtClean="0"/>
              <a:t>                                  Выполните </a:t>
            </a:r>
            <a:r>
              <a:rPr lang="ru-RU" sz="2400" dirty="0"/>
              <a:t>умножение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589338" y="2505075"/>
            <a:ext cx="1582737" cy="18145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ru-RU" sz="4800" i="1">
                <a:solidFill>
                  <a:srgbClr val="FF6600"/>
                </a:solidFill>
                <a:latin typeface="Times New Roman" pitchFamily="18" charset="0"/>
              </a:rPr>
              <a:t>(а+</a:t>
            </a:r>
            <a:r>
              <a:rPr lang="en-US" sz="4800" i="1">
                <a:solidFill>
                  <a:srgbClr val="FF6600"/>
                </a:solidFill>
                <a:latin typeface="Times New Roman" pitchFamily="18" charset="0"/>
              </a:rPr>
              <a:t>b)</a:t>
            </a:r>
            <a:endParaRPr lang="ru-RU" sz="4800" i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57213" y="2316163"/>
            <a:ext cx="1204912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3563" y="3281363"/>
            <a:ext cx="1204912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57213" y="4175125"/>
            <a:ext cx="1204912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63563" y="5183188"/>
            <a:ext cx="1204912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71500" y="1444625"/>
            <a:ext cx="120491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747838" y="1779588"/>
            <a:ext cx="1893887" cy="12033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661150" y="2293938"/>
            <a:ext cx="2074863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667500" y="3259138"/>
            <a:ext cx="2046288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661150" y="4152900"/>
            <a:ext cx="2047875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667500" y="5160963"/>
            <a:ext cx="2046288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675438" y="1422400"/>
            <a:ext cx="2032000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747838" y="2649538"/>
            <a:ext cx="1819275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1747838" y="3987800"/>
            <a:ext cx="1993900" cy="15446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4991100" y="1774825"/>
            <a:ext cx="1666875" cy="10985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935538" y="4065588"/>
            <a:ext cx="1736725" cy="14049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1739900" y="3586163"/>
            <a:ext cx="1836738" cy="142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1725613" y="3763963"/>
            <a:ext cx="1884362" cy="750887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089525" y="3792538"/>
            <a:ext cx="1571625" cy="66357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141913" y="3514725"/>
            <a:ext cx="1520825" cy="34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5130800" y="2614613"/>
            <a:ext cx="1516063" cy="5619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717550" y="1489075"/>
            <a:ext cx="828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i="1">
                <a:solidFill>
                  <a:srgbClr val="FFFFFF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750050" y="1468438"/>
            <a:ext cx="194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i="1">
                <a:solidFill>
                  <a:srgbClr val="FFFFFF"/>
                </a:solidFill>
                <a:latin typeface="Times New Roman" pitchFamily="18" charset="0"/>
              </a:rPr>
              <a:t>12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a+12b</a:t>
            </a:r>
            <a:endParaRPr lang="ru-RU" sz="28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76263" y="3325813"/>
            <a:ext cx="1108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FF3399"/>
                </a:solidFill>
                <a:latin typeface="Times New Roman" pitchFamily="18" charset="0"/>
              </a:rPr>
              <a:t>   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2b</a:t>
            </a:r>
            <a:endParaRPr lang="ru-RU" sz="28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710363" y="3246438"/>
            <a:ext cx="1963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3399"/>
                </a:solidFill>
                <a:latin typeface="Tahoma" pitchFamily="34" charset="0"/>
              </a:rPr>
              <a:t>  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2ab+</a:t>
            </a:r>
            <a:r>
              <a:rPr lang="ru-RU" sz="2800" i="1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b</a:t>
            </a:r>
            <a:endParaRPr lang="ru-RU" sz="28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754063" y="2360613"/>
            <a:ext cx="795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ru-RU" sz="2800" i="1">
                <a:solidFill>
                  <a:srgbClr val="FFFF00"/>
                </a:solidFill>
                <a:latin typeface="Times New Roman" pitchFamily="18" charset="0"/>
              </a:rPr>
              <a:t>6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a</a:t>
            </a:r>
            <a:endParaRPr lang="ru-RU" sz="28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6656388" y="2325688"/>
            <a:ext cx="199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ru-RU" sz="2800" i="1">
                <a:solidFill>
                  <a:srgbClr val="FFFF00"/>
                </a:solidFill>
                <a:latin typeface="Times New Roman" pitchFamily="18" charset="0"/>
              </a:rPr>
              <a:t>6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a +6ab</a:t>
            </a:r>
            <a:endParaRPr lang="ru-RU" sz="28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558800" y="4233863"/>
            <a:ext cx="115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3ab</a:t>
            </a:r>
            <a:endParaRPr lang="ru-RU" sz="28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6651625" y="4211638"/>
            <a:ext cx="2030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3a b +3ab</a:t>
            </a:r>
            <a:endParaRPr lang="ru-RU" sz="28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63563" y="5229225"/>
            <a:ext cx="1222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FF6600"/>
                </a:solidFill>
                <a:latin typeface="Times New Roman" pitchFamily="18" charset="0"/>
              </a:rPr>
              <a:t>  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- 8</a:t>
            </a:r>
            <a:endParaRPr lang="ru-RU" sz="28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032625" y="52085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-8a – 8b</a:t>
            </a:r>
            <a:r>
              <a:rPr lang="en-US" sz="2800" i="1">
                <a:solidFill>
                  <a:srgbClr val="FF6600"/>
                </a:solidFill>
                <a:latin typeface="Times New Roman" pitchFamily="18" charset="0"/>
              </a:rPr>
              <a:t> </a:t>
            </a:r>
            <a:endParaRPr lang="ru-RU" sz="2800" i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3527425" y="2940050"/>
            <a:ext cx="354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6600"/>
                </a:solidFill>
                <a:latin typeface="Tahoma" pitchFamily="34" charset="0"/>
              </a:rPr>
              <a:t>.</a:t>
            </a:r>
            <a:endParaRPr lang="ru-RU" sz="4400">
              <a:solidFill>
                <a:srgbClr val="FF6600"/>
              </a:solidFill>
              <a:latin typeface="Tahoma" pitchFamily="34" charset="0"/>
            </a:endParaRP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7153275" y="233838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FFFF00"/>
                </a:solidFill>
                <a:latin typeface="Times New Roman" pitchFamily="18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8059738" y="32385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FFFFFF"/>
                </a:solidFill>
                <a:latin typeface="Times New Roman" pitchFamily="18" charset="0"/>
              </a:rPr>
              <a:t>2</a:t>
            </a:r>
            <a:endParaRPr lang="ru-RU" sz="14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7135813" y="423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FFFF00"/>
                </a:solidFill>
                <a:latin typeface="Times New Roman" pitchFamily="18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8269288" y="42227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FFFF00"/>
                </a:solidFill>
                <a:latin typeface="Times New Roman" pitchFamily="18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09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/>
      <p:bldP spid="15385" grpId="0"/>
      <p:bldP spid="15386" grpId="0"/>
      <p:bldP spid="15387" grpId="0"/>
      <p:bldP spid="15388" grpId="0"/>
      <p:bldP spid="15389" grpId="0"/>
      <p:bldP spid="15390" grpId="0"/>
      <p:bldP spid="15391" grpId="0"/>
      <p:bldP spid="15392" grpId="0"/>
      <p:bldP spid="15393" grpId="0"/>
      <p:bldP spid="15395" grpId="0" build="allAtOnce"/>
      <p:bldP spid="15396" grpId="0" build="allAtOnce"/>
      <p:bldP spid="15397" grpId="0" build="allAtOnce"/>
      <p:bldP spid="1539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2700"/>
            <a:ext cx="8229600" cy="1139825"/>
          </a:xfrm>
        </p:spPr>
        <p:txBody>
          <a:bodyPr/>
          <a:lstStyle/>
          <a:p>
            <a:r>
              <a:rPr lang="ru-RU" sz="3200" dirty="0"/>
              <a:t>Выполните умножение: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616325" y="2435225"/>
            <a:ext cx="1582738" cy="18145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i="1">
                <a:solidFill>
                  <a:srgbClr val="FF6600"/>
                </a:solidFill>
                <a:latin typeface="Times New Roman" pitchFamily="18" charset="0"/>
              </a:rPr>
              <a:t>2x</a:t>
            </a:r>
            <a:endParaRPr lang="ru-RU" sz="4800" i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84200" y="2289175"/>
            <a:ext cx="1554163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90550" y="3254375"/>
            <a:ext cx="1552575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84200" y="4148138"/>
            <a:ext cx="1568450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90550" y="5156200"/>
            <a:ext cx="1552575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98488" y="1417638"/>
            <a:ext cx="1554162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124075" y="1752600"/>
            <a:ext cx="1544638" cy="12033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688138" y="2266950"/>
            <a:ext cx="2074862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694488" y="3232150"/>
            <a:ext cx="2046287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688138" y="4125913"/>
            <a:ext cx="2047875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94488" y="5133975"/>
            <a:ext cx="2046287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702425" y="1395413"/>
            <a:ext cx="2032000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138363" y="2709863"/>
            <a:ext cx="1468437" cy="5349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2124075" y="3935413"/>
            <a:ext cx="1663700" cy="14970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5043488" y="1747838"/>
            <a:ext cx="1641475" cy="10795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949825" y="4006850"/>
            <a:ext cx="1749425" cy="14366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2144713" y="3552825"/>
            <a:ext cx="1490662" cy="206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2159000" y="3705225"/>
            <a:ext cx="1535113" cy="75247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116513" y="3765550"/>
            <a:ext cx="1571625" cy="66357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5168900" y="3487738"/>
            <a:ext cx="1520825" cy="34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5164138" y="2587625"/>
            <a:ext cx="1509712" cy="5619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801688" y="1476375"/>
            <a:ext cx="1046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a – b</a:t>
            </a:r>
            <a:r>
              <a:rPr lang="en-US" sz="2800" i="1">
                <a:solidFill>
                  <a:srgbClr val="FF6600"/>
                </a:solidFill>
                <a:latin typeface="Times New Roman" pitchFamily="18" charset="0"/>
              </a:rPr>
              <a:t> </a:t>
            </a:r>
            <a:endParaRPr lang="ru-RU" sz="2800" i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777038" y="1441450"/>
            <a:ext cx="194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i="1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ax – 2bx</a:t>
            </a:r>
            <a:endParaRPr lang="ru-RU" sz="28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76263" y="3284538"/>
            <a:ext cx="1587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FF3399"/>
                </a:solidFill>
                <a:latin typeface="Times New Roman" pitchFamily="18" charset="0"/>
              </a:rPr>
              <a:t>   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2x – y</a:t>
            </a:r>
            <a:r>
              <a:rPr lang="en-US" sz="2800" i="1">
                <a:solidFill>
                  <a:srgbClr val="FF3399"/>
                </a:solidFill>
                <a:latin typeface="Times New Roman" pitchFamily="18" charset="0"/>
              </a:rPr>
              <a:t> </a:t>
            </a:r>
            <a:endParaRPr lang="ru-RU" sz="2800" i="1">
              <a:solidFill>
                <a:srgbClr val="FF3399"/>
              </a:solidFill>
              <a:latin typeface="Times New Roman" pitchFamily="18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723063" y="3219450"/>
            <a:ext cx="196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3399"/>
                </a:solidFill>
                <a:latin typeface="Tahoma" pitchFamily="34" charset="0"/>
              </a:rPr>
              <a:t>  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4x – 2xy</a:t>
            </a:r>
            <a:endParaRPr lang="ru-RU" sz="28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06425" y="2333625"/>
            <a:ext cx="1520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800" i="1">
                <a:solidFill>
                  <a:srgbClr val="FFFF00"/>
                </a:solidFill>
                <a:latin typeface="Times New Roman" pitchFamily="18" charset="0"/>
              </a:rPr>
              <a:t>6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x – 1 </a:t>
            </a:r>
            <a:endParaRPr lang="ru-RU" sz="28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6683375" y="2298700"/>
            <a:ext cx="199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12x – 2x</a:t>
            </a:r>
            <a:endParaRPr lang="ru-RU" sz="28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85788" y="4192588"/>
            <a:ext cx="1552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9 – xy </a:t>
            </a:r>
            <a:endParaRPr lang="ru-RU" sz="28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6678613" y="4184650"/>
            <a:ext cx="2030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18x – 2x y</a:t>
            </a:r>
            <a:endParaRPr lang="ru-RU" sz="28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590550" y="5202238"/>
            <a:ext cx="1222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FF6600"/>
                </a:solidFill>
                <a:latin typeface="Times New Roman" pitchFamily="18" charset="0"/>
              </a:rPr>
              <a:t>  </a:t>
            </a: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y +5</a:t>
            </a:r>
            <a:endParaRPr lang="ru-RU" sz="28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7059613" y="51816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FFFFFF"/>
                </a:solidFill>
                <a:latin typeface="Times New Roman" pitchFamily="18" charset="0"/>
              </a:rPr>
              <a:t>2xy + 10x</a:t>
            </a:r>
            <a:r>
              <a:rPr lang="en-US" sz="2800" i="1">
                <a:solidFill>
                  <a:srgbClr val="FF6600"/>
                </a:solidFill>
                <a:latin typeface="Times New Roman" pitchFamily="18" charset="0"/>
              </a:rPr>
              <a:t> </a:t>
            </a:r>
            <a:endParaRPr lang="ru-RU" sz="2800" i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3741738" y="2813050"/>
            <a:ext cx="3540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6600"/>
                </a:solidFill>
                <a:latin typeface="Tahoma" pitchFamily="34" charset="0"/>
              </a:rPr>
              <a:t>.</a:t>
            </a:r>
            <a:endParaRPr lang="ru-RU" sz="4400">
              <a:solidFill>
                <a:srgbClr val="FF6600"/>
              </a:solidFill>
              <a:latin typeface="Tahoma" pitchFamily="34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354888" y="22971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FFFF00"/>
                </a:solidFill>
                <a:latin typeface="Times New Roman" pitchFamily="18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7308850" y="3254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FFFFFF"/>
                </a:solidFill>
                <a:latin typeface="Times New Roman" pitchFamily="18" charset="0"/>
              </a:rPr>
              <a:t>2</a:t>
            </a:r>
            <a:endParaRPr lang="ru-RU" sz="1400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8021638" y="419576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FFFF00"/>
                </a:solidFill>
                <a:latin typeface="Times New Roman" pitchFamily="18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45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9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/>
      <p:bldP spid="16409" grpId="0"/>
      <p:bldP spid="16410" grpId="0"/>
      <p:bldP spid="16411" grpId="0"/>
      <p:bldP spid="16412" grpId="0"/>
      <p:bldP spid="16413" grpId="0"/>
      <p:bldP spid="16414" grpId="0"/>
      <p:bldP spid="16415" grpId="0"/>
      <p:bldP spid="16416" grpId="0"/>
      <p:bldP spid="16417" grpId="0"/>
      <p:bldP spid="16419" grpId="0" build="allAtOnce"/>
      <p:bldP spid="16420" grpId="0" build="allAtOnce"/>
      <p:bldP spid="1642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524E5-645E-40F5-9A71-D3A948AD9739}" type="slidenum">
              <a:rPr lang="ru-RU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323850" y="908050"/>
            <a:ext cx="8496300" cy="475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Зарядка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для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глаз</a:t>
            </a:r>
          </a:p>
        </p:txBody>
      </p:sp>
    </p:spTree>
    <p:extLst>
      <p:ext uri="{BB962C8B-B14F-4D97-AF65-F5344CB8AC3E}">
        <p14:creationId xmlns:p14="http://schemas.microsoft.com/office/powerpoint/2010/main" val="2589420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EEF7A-8311-4A80-BB76-3E9814098496}" type="slidenum">
              <a:rPr lang="ru-RU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116013" y="188913"/>
            <a:ext cx="6769100" cy="6480175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900113" y="3213100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-3931340">
            <a:off x="7740651" y="3141662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78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3376 C 0.00869 -0.07237 -0.00347 -0.12717 0.01893 -0.15861 C 0.0231 -0.17364 0.029 -0.18451 0.03646 -0.19653 C 0.04011 -0.20231 0.04132 -0.20948 0.04445 -0.21572 C 0.04775 -0.23353 0.0533 -0.23977 0.06025 -0.25364 C 0.06389 -0.26867 0.07448 -0.27676 0.08247 -0.2874 C 0.08612 -0.30266 0.08438 -0.3015 0.09514 -0.30867 C 0.09723 -0.31723 0.10139 -0.32486 0.10782 -0.32763 C 0.11389 -0.33526 0.11025 -0.33017 0.11737 -0.34451 C 0.11823 -0.34636 0.12066 -0.3459 0.12223 -0.34659 C 0.12813 -0.34936 0.12622 -0.34821 0.13178 -0.35306 C 0.13542 -0.36046 0.1382 -0.36301 0.14445 -0.36578 C 0.14844 -0.37387 0.15139 -0.38474 0.15712 -0.39098 C 0.1625 -0.39676 0.17292 -0.39676 0.17935 -0.39954 C 0.1823 -0.40231 0.18525 -0.40647 0.18889 -0.40809 C 0.19046 -0.40879 0.19219 -0.40902 0.19358 -0.41017 C 0.2 -0.4148 0.20435 -0.4222 0.21112 -0.42497 C 0.22205 -0.43445 0.21685 -0.43168 0.22518 -0.43538 C 0.23334 -0.44301 0.22674 -0.43815 0.23959 -0.44185 C 0.25174 -0.44532 0.26198 -0.45041 0.27448 -0.45249 C 0.28542 -0.45711 0.29462 -0.45919 0.30625 -0.46081 C 0.31632 -0.46405 0.31007 -0.46173 0.32223 -0.46728 C 0.32535 -0.46867 0.33178 -0.47145 0.33178 -0.47121 C 0.35869 -0.47075 0.3856 -0.47121 0.41268 -0.46936 C 0.42275 -0.46867 0.42744 -0.46081 0.43629 -0.45873 C 0.4566 -0.45387 0.47639 -0.45133 0.49671 -0.44809 C 0.50504 -0.44439 0.51077 -0.43931 0.51875 -0.43538 C 0.52553 -0.42705 0.53299 -0.42474 0.54115 -0.42058 C 0.54549 -0.41503 0.5507 -0.41318 0.55539 -0.40809 C 0.56164 -0.40139 0.56685 -0.39769 0.57448 -0.3933 C 0.57935 -0.39029 0.58872 -0.38266 0.58872 -0.38243 C 0.59341 -0.3741 0.59584 -0.3711 0.60313 -0.36786 C 0.6066 -0.3533 0.60139 -0.37017 0.61424 -0.35306 C 0.62362 -0.34058 0.62014 -0.34659 0.62535 -0.33619 C 0.62587 -0.33341 0.62518 -0.32948 0.62691 -0.32763 C 0.62952 -0.32462 0.63646 -0.32347 0.63646 -0.32324 C 0.64115 -0.31699 0.64428 -0.31353 0.6507 -0.31075 C 0.66007 -0.29827 0.6566 -0.30428 0.66181 -0.29387 C 0.66389 -0.28208 0.66823 -0.28 0.67292 -0.27052 C 0.67431 -0.26798 0.67483 -0.26474 0.67622 -0.2622 C 0.67848 -0.25827 0.68403 -0.25156 0.68403 -0.25133 C 0.68577 -0.24462 0.69202 -0.2326 0.69202 -0.23237 C 0.6941 -0.22428 0.69514 -0.21318 0.7 -0.20717 C 0.70209 -0.19908 0.70417 -0.19699 0.70955 -0.19237 C 0.71441 -0.18358 0.7165 -0.17526 0.71893 -0.16486 C 0.725 -0.13965 0.73021 -0.11399 0.73646 -0.08879 C 0.73091 -0.06636 0.73907 -0.03861 0.74445 -0.01688 C 0.74671 0.01896 0.74757 0.02173 0.74445 0.06775 C 0.74393 0.07653 0.74011 0.08462 0.73803 0.09295 C 0.73507 0.10497 0.73316 0.11699 0.73004 0.12902 C 0.72674 0.14196 0.72483 0.15792 0.71893 0.16902 C 0.71719 0.17618 0.71494 0.18058 0.71112 0.18613 C 0.7099 0.19399 0.70747 0.20139 0.70625 0.20925 C 0.70573 0.21272 0.70591 0.21665 0.70469 0.21988 C 0.70365 0.22243 0.70157 0.22405 0.7 0.22613 C 0.69775 0.23584 0.69132 0.24647 0.6856 0.25364 C 0.68195 0.26913 0.67639 0.28046 0.66823 0.29179 C 0.66511 0.30451 0.66146 0.30543 0.65226 0.30867 C 0.64914 0.30983 0.64289 0.31283 0.64289 0.31306 C 0.63785 0.31931 0.63803 0.33087 0.63178 0.33618 C 0.62344 0.34335 0.6191 0.35306 0.60955 0.35722 C 0.60139 0.3674 0.59688 0.37988 0.5856 0.38474 C 0.58282 0.38728 0.58073 0.39098 0.57778 0.39329 C 0.57414 0.39607 0.56997 0.39699 0.56667 0.39954 C 0.56476 0.40069 0.5632 0.40208 0.56164 0.4037 C 0.5606 0.40486 0.5599 0.40694 0.55851 0.40809 C 0.55469 0.41133 0.54896 0.41433 0.54445 0.41642 C 0.53178 0.43329 0.50191 0.44277 0.48386 0.44601 C 0.47553 0.45179 0.4665 0.45988 0.45712 0.46289 C 0.42691 0.47283 0.39289 0.46728 0.36181 0.46936 C 0.35174 0.46867 0.34185 0.46844 0.33178 0.46728 C 0.32952 0.46705 0.31632 0.46104 0.3158 0.46081 C 0.31129 0.45873 0.30625 0.45942 0.30157 0.45873 C 0.2974 0.45734 0.29254 0.4578 0.28889 0.45457 C 0.28733 0.45318 0.28577 0.45133 0.28403 0.45017 C 0.27014 0.44208 0.25296 0.43815 0.23803 0.43329 C 0.22917 0.42728 0.22049 0.42266 0.21112 0.4185 C 0.20487 0.41064 0.19549 0.40879 0.18733 0.40578 C 0.18073 0.4 0.17483 0.39584 0.16823 0.39098 C 0.16129 0.38566 0.15643 0.37965 0.14914 0.37618 C 0.14566 0.37156 0.1415 0.36832 0.13803 0.3637 C 0.13073 0.35399 0.13959 0.35931 0.13004 0.35514 C 0.12813 0.35144 0.12553 0.34844 0.12379 0.34451 C 0.12084 0.3378 0.12431 0.3385 0.11893 0.3341 C 0.11754 0.33295 0.1158 0.33272 0.11424 0.33179 C 0.1125 0.33064 0.11112 0.32902 0.10955 0.32763 C 0.10678 0.31769 0.10226 0.31121 0.09514 0.30659 C 0.09132 0.2985 0.0875 0.29688 0.08091 0.29387 C 0.07483 0.28116 0.07761 0.26775 0.06511 0.2622 C 0.05973 0.25734 0.05695 0.25133 0.05226 0.24532 C 0.04983 0.23237 0.04827 0.22289 0.04115 0.21341 C 0.03959 0.20509 0.03664 0.18381 0.03334 0.17757 C 0.03021 0.17179 0.02674 0.1667 0.02379 0.16069 C 0.02153 0.15121 0.01997 0.1415 0.0158 0.13318 C 0.0125 0.11538 0.0125 0.09803 0.00469 0.08254 C 0.00244 0.06983 0.00382 0.07653 -4.72222E-6 0.06127 C -0.00052 0.05919 -0.00156 0.05503 -0.00156 0.05526 C -4.72222E-6 0.00277 -4.72222E-6 0.02104 -4.72222E-6 4.62428E-7 " pathEditMode="relative" rAng="0" ptsTypes="fffffffffffffffffffffffffffffffffffffffffffffffffffffffffffffffffffffffffffffffffffffffffffffffffA">
                                      <p:cBhvr>
                                        <p:cTn id="19" dur="3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0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46821E-6 C -0.00659 -0.03768 0.00591 -0.09364 -0.01684 -0.1237 C -0.02048 -0.13896 -0.02673 -0.14936 -0.03507 -0.16208 C -0.03837 -0.16716 -0.03923 -0.1741 -0.04218 -0.18081 C -0.04531 -0.19815 -0.05087 -0.20485 -0.05833 -0.21849 C -0.06198 -0.2326 -0.07239 -0.24162 -0.08021 -0.25248 C -0.08437 -0.26751 -0.08316 -0.2652 -0.09305 -0.27329 C -0.09583 -0.28115 -0.09948 -0.28855 -0.10677 -0.29202 C -0.1125 -0.29919 -0.10885 -0.29479 -0.11597 -0.30844 C -0.11666 -0.31075 -0.11944 -0.30867 -0.12083 -0.31052 C -0.12656 -0.31352 -0.12517 -0.3126 -0.12986 -0.31722 C -0.13403 -0.3237 -0.13663 -0.32786 -0.14305 -0.33017 C -0.14739 -0.3378 -0.15069 -0.3482 -0.15555 -0.35491 C -0.16111 -0.36046 -0.17239 -0.36092 -0.17864 -0.363 C -0.18142 -0.36508 -0.18385 -0.36925 -0.18767 -0.37225 C -0.18975 -0.37179 -0.19097 -0.37318 -0.19271 -0.3741 C -0.1993 -0.3778 -0.20364 -0.38589 -0.21059 -0.38844 C -0.22153 -0.39792 -0.21666 -0.39468 -0.22465 -0.39907 C -0.23316 -0.40555 -0.22621 -0.40138 -0.23923 -0.40416 C -0.25121 -0.40809 -0.26198 -0.41318 -0.27465 -0.41503 C -0.28489 -0.42034 -0.29444 -0.42266 -0.30607 -0.42358 C -0.31632 -0.42659 -0.31007 -0.42427 -0.32257 -0.43052 C -0.32534 -0.43144 -0.33229 -0.43422 -0.33177 -0.43422 C -0.35937 -0.43375 -0.38646 -0.43375 -0.41319 -0.43237 C -0.42343 -0.43144 -0.4283 -0.42381 -0.4368 -0.42173 C -0.45764 -0.41664 -0.4776 -0.41387 -0.49774 -0.41109 C -0.50642 -0.40809 -0.51215 -0.40231 -0.52066 -0.39884 C -0.52708 -0.39029 -0.53455 -0.38797 -0.54271 -0.38358 C -0.54722 -0.37896 -0.55243 -0.37688 -0.55659 -0.37225 C -0.56371 -0.36462 -0.56857 -0.36162 -0.57604 -0.35699 C -0.58055 -0.35422 -0.59028 -0.34635 -0.59062 -0.34589 C -0.59566 -0.3378 -0.59739 -0.33572 -0.60573 -0.33156 C -0.60885 -0.31722 -0.60295 -0.33318 -0.61684 -0.31722 C -0.62587 -0.30427 -0.62205 -0.31029 -0.6276 -0.30034 C -0.62847 -0.29711 -0.62743 -0.29341 -0.62899 -0.29202 C -0.63177 -0.28855 -0.63889 -0.28716 -0.63923 -0.2874 C -0.64323 -0.28069 -0.6467 -0.27768 -0.65312 -0.27491 C -0.66267 -0.26289 -0.65937 -0.2689 -0.66389 -0.25803 C -0.66632 -0.2467 -0.67014 -0.24508 -0.67587 -0.23491 C -0.67691 -0.2326 -0.6776 -0.22913 -0.67882 -0.22682 C -0.6809 -0.22219 -0.68646 -0.21664 -0.68593 -0.21618 C -0.68819 -0.20925 -0.69427 -0.19768 -0.69514 -0.19768 C -0.69705 -0.19005 -0.69757 -0.17849 -0.70278 -0.17179 C -0.70451 -0.16393 -0.70712 -0.16208 -0.71198 -0.15768 C -0.71771 -0.1489 -0.71909 -0.13988 -0.72153 -0.1304 C -0.72795 -0.10566 -0.73316 -0.08046 -0.73906 -0.05526 C -0.73472 -0.03237 -0.74166 -0.00416 -0.74739 0.01688 C -0.75 0.05318 -0.75104 0.05573 -0.74739 0.10058 C -0.74687 0.10821 -0.74288 0.11746 -0.74132 0.12532 C -0.73871 0.13827 -0.73593 0.1496 -0.73298 0.16162 C -0.72916 0.1748 -0.72795 0.19099 -0.72205 0.20093 C -0.72014 0.20948 -0.71788 0.21226 -0.71389 0.21873 C -0.7125 0.22682 -0.71024 0.23445 -0.70903 0.24162 C -0.70833 0.24578 -0.70903 0.24902 -0.70764 0.25226 C -0.70659 0.25457 -0.70364 0.25596 -0.70312 0.25758 C -0.70069 0.26798 -0.6934 0.27769 -0.68767 0.28648 C -0.68489 0.30151 -0.67812 0.31122 -0.671 0.32417 C -0.66701 0.33688 -0.66406 0.33734 -0.65434 0.34104 C -0.65208 0.34128 -0.64548 0.34312 -0.64531 0.34405 C -0.64028 0.35099 -0.63993 0.36208 -0.63437 0.36763 C -0.62552 0.37295 -0.62153 0.38474 -0.61163 0.38821 C -0.60382 0.39931 -0.59913 0.4118 -0.58698 0.41457 C -0.58437 0.41804 -0.58212 0.42081 -0.57951 0.42451 C -0.57604 0.42659 -0.57187 0.42659 -0.56805 0.43122 C -0.56649 0.43122 -0.56528 0.43168 -0.56302 0.43492 C -0.5625 0.43561 -0.56163 0.43723 -0.56041 0.43746 C -0.55642 0.4407 -0.55 0.44486 -0.54635 0.44671 C -0.53333 0.46336 -0.50295 0.47284 -0.48489 0.477 C -0.47691 0.48185 -0.46736 0.49156 -0.4585 0.4918 C -0.42778 0.50312 -0.39375 0.49781 -0.36215 0.49873 C -0.35208 0.49804 -0.34201 0.49919 -0.33212 0.4985 C -0.32968 0.49642 -0.31632 0.4918 -0.31528 0.49203 C -0.31128 0.48856 -0.30659 0.4911 -0.30156 0.48925 C -0.29739 0.48786 -0.29236 0.48925 -0.28854 0.48486 C -0.28715 0.4837 -0.28541 0.48116 -0.28455 0.47977 C -0.26996 0.47284 -0.25225 0.46867 -0.23732 0.46405 C -0.22864 0.45734 -0.22048 0.45411 -0.21093 0.44995 C -0.20382 0.44116 -0.19444 0.43931 -0.18646 0.43561 C -0.17986 0.43052 -0.17396 0.42567 -0.16701 0.42081 C -0.16024 0.41711 -0.15468 0.41018 -0.14809 0.40648 C -0.14392 0.40301 -0.1401 0.39977 -0.13732 0.39469 C -0.12934 0.38405 -0.13802 0.39052 -0.12899 0.38613 C -0.12691 0.38289 -0.12396 0.37827 -0.12326 0.37642 C -0.11996 0.36833 -0.12326 0.37018 -0.11753 0.36602 C -0.11597 0.36417 -0.1151 0.36393 -0.11302 0.36393 C -0.11076 0.36162 -0.10972 0.35977 -0.10764 0.35862 C -0.10555 0.34867 -0.10069 0.34266 -0.09427 0.33758 C -0.0901 0.33018 -0.08611 0.32833 -0.07864 0.3244 C -0.07309 0.31307 -0.07604 0.30035 -0.06337 0.29365 C -0.05729 0.28925 -0.05538 0.28301 -0.05034 0.27746 C -0.04843 0.26405 -0.04687 0.25341 -0.03923 0.24602 C -0.03732 0.23607 -0.03489 0.21503 -0.03159 0.21041 C -0.02795 0.20463 -0.02465 0.19885 -0.02239 0.19307 C -0.02031 0.18359 -0.01753 0.17411 -0.01337 0.16532 C -0.00989 0.14867 -0.01007 0.13133 -0.0026 0.11607 C 0.00035 0.10336 -0.00156 0.11006 0.00209 0.09388 C 0.00261 0.09295 0.004 0.08717 0.00365 0.0881 C 0.00261 0.03677 0.00209 0.05549 0.00209 0.03376 " pathEditMode="relative" rAng="0" ptsTypes="fffffffffffffffffffffffffffffffffffffffffffffffffffffffffffffffffffffffffffffffffffffffffffffffffA">
                                      <p:cBhvr>
                                        <p:cTn id="36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00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3" grpId="1" animBg="1"/>
      <p:bldP spid="15363" grpId="2" animBg="1"/>
      <p:bldP spid="15364" grpId="0" animBg="1"/>
      <p:bldP spid="15364" grpId="1" animBg="1"/>
    </p:bldLst>
  </p:timing>
</p:sld>
</file>

<file path=ppt/theme/theme1.xml><?xml version="1.0" encoding="utf-8"?>
<a:theme xmlns:a="http://schemas.openxmlformats.org/drawingml/2006/main" name="2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411</Words>
  <Application>Microsoft Office PowerPoint</Application>
  <PresentationFormat>Экран (4:3)</PresentationFormat>
  <Paragraphs>107</Paragraphs>
  <Slides>16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2_Океан</vt:lpstr>
      <vt:lpstr>3_Океан</vt:lpstr>
      <vt:lpstr>4_Океан</vt:lpstr>
      <vt:lpstr>5_Океан</vt:lpstr>
      <vt:lpstr>6_Океан</vt:lpstr>
      <vt:lpstr>7_Океан</vt:lpstr>
      <vt:lpstr>8_Океан</vt:lpstr>
      <vt:lpstr>9_Океан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Устный счет.                                  Выполните умножение:</vt:lpstr>
      <vt:lpstr>Выполните умножение: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                  №26.6. (а,б),          №26.12.</vt:lpstr>
      <vt:lpstr>  Самостоятельная работа.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Portal</dc:creator>
  <cp:lastModifiedBy>Portal</cp:lastModifiedBy>
  <cp:revision>33</cp:revision>
  <dcterms:created xsi:type="dcterms:W3CDTF">2013-02-03T13:46:45Z</dcterms:created>
  <dcterms:modified xsi:type="dcterms:W3CDTF">2013-02-06T18:46:00Z</dcterms:modified>
</cp:coreProperties>
</file>