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handoutMasterIdLst>
    <p:handoutMasterId r:id="rId31"/>
  </p:handoutMasterIdLst>
  <p:sldIdLst>
    <p:sldId id="256" r:id="rId3"/>
    <p:sldId id="274" r:id="rId4"/>
    <p:sldId id="275" r:id="rId5"/>
    <p:sldId id="276" r:id="rId6"/>
    <p:sldId id="277" r:id="rId7"/>
    <p:sldId id="279" r:id="rId8"/>
    <p:sldId id="278" r:id="rId9"/>
    <p:sldId id="257" r:id="rId10"/>
    <p:sldId id="280" r:id="rId11"/>
    <p:sldId id="281" r:id="rId12"/>
    <p:sldId id="258" r:id="rId13"/>
    <p:sldId id="259" r:id="rId14"/>
    <p:sldId id="260" r:id="rId15"/>
    <p:sldId id="265" r:id="rId16"/>
    <p:sldId id="266" r:id="rId17"/>
    <p:sldId id="267" r:id="rId18"/>
    <p:sldId id="268" r:id="rId19"/>
    <p:sldId id="282" r:id="rId20"/>
    <p:sldId id="269" r:id="rId21"/>
    <p:sldId id="272" r:id="rId22"/>
    <p:sldId id="270" r:id="rId23"/>
    <p:sldId id="283" r:id="rId24"/>
    <p:sldId id="284" r:id="rId25"/>
    <p:sldId id="285" r:id="rId26"/>
    <p:sldId id="273" r:id="rId27"/>
    <p:sldId id="287" r:id="rId28"/>
    <p:sldId id="286" r:id="rId29"/>
  </p:sldIdLst>
  <p:sldSz cx="9720263" cy="64801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164" y="60"/>
      </p:cViewPr>
      <p:guideLst>
        <p:guide orient="horz" pos="2041"/>
        <p:guide pos="30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0C7B4C7B-0281-4D9B-93FC-9718C6D836B0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56696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140F344A-62CD-425A-B53C-07334B8725F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261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8663" y="2012950"/>
            <a:ext cx="8262937" cy="13890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7325" y="3671888"/>
            <a:ext cx="6805613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54F7885-C760-4908-B59B-9908801BD08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51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CBE1E5C-A877-4DF7-A542-A5ED53F2FDC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40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46913" y="258763"/>
            <a:ext cx="2185987" cy="55340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85775" y="258763"/>
            <a:ext cx="6408738" cy="55340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9642DF-BB6B-41C6-934B-B7BC87E41D7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68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8663" y="2012950"/>
            <a:ext cx="8262937" cy="13890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7325" y="3671888"/>
            <a:ext cx="6805613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9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2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350" y="4164013"/>
            <a:ext cx="8261350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8350" y="2746375"/>
            <a:ext cx="8261350" cy="14176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7261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14375" y="1682750"/>
            <a:ext cx="4152900" cy="4232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9675" y="1682750"/>
            <a:ext cx="4154488" cy="4232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1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" y="258763"/>
            <a:ext cx="8748713" cy="10810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5775" y="1450975"/>
            <a:ext cx="4295775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5775" y="2055813"/>
            <a:ext cx="4295775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7125" y="1450975"/>
            <a:ext cx="4297363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37125" y="2055813"/>
            <a:ext cx="4297363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83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8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4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" y="258763"/>
            <a:ext cx="3198813" cy="1096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0475" y="258763"/>
            <a:ext cx="5434013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5775" y="1355725"/>
            <a:ext cx="3198813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333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C003724-460B-4F71-A398-C46881E7B6B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0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4535488"/>
            <a:ext cx="5832475" cy="536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05000" y="579438"/>
            <a:ext cx="5832475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5000" y="5072063"/>
            <a:ext cx="5832475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850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47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59613" y="241300"/>
            <a:ext cx="2114550" cy="5673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4375" y="241300"/>
            <a:ext cx="6192838" cy="5673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12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350" y="4164013"/>
            <a:ext cx="8261350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8350" y="2746375"/>
            <a:ext cx="8261350" cy="14176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5D5CE34-DD13-4CB5-AAEE-154AF9202CA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25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85775" y="1516063"/>
            <a:ext cx="4297363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5538" y="1516063"/>
            <a:ext cx="4297362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FC847F-4825-4ACC-A659-3111C907720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06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" y="258763"/>
            <a:ext cx="8748713" cy="10810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5775" y="1450975"/>
            <a:ext cx="4295775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5775" y="2055813"/>
            <a:ext cx="4295775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7125" y="1450975"/>
            <a:ext cx="4297363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37125" y="2055813"/>
            <a:ext cx="4297363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77C30B0-7C86-41C1-99B2-4CF47C8BA2C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4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BCDD6B-3C9A-40E5-8D2C-BEC792038E4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9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E12F6DD-7DC7-4C58-A074-86D69A05214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9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" y="258763"/>
            <a:ext cx="3198813" cy="1096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0475" y="258763"/>
            <a:ext cx="5434013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5775" y="1355725"/>
            <a:ext cx="3198813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C3CCD9C-629F-48E8-826C-2285A4030AB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43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4535488"/>
            <a:ext cx="5832475" cy="536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05000" y="579438"/>
            <a:ext cx="5832475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5000" y="5072063"/>
            <a:ext cx="5832475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D4A764B-312C-4B07-B16A-494C5CA9D2B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2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86000" y="258120"/>
            <a:ext cx="8747640" cy="108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86000" y="1516320"/>
            <a:ext cx="8747640" cy="427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213"/>
              </a:spcAft>
              <a:buSzPct val="45000"/>
              <a:buFont typeface="StarSymbol"/>
              <a:buNone/>
              <a:defRPr lang="ru-RU" sz="274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13"/>
              </a:spcAft>
              <a:buSzPct val="45000"/>
              <a:buFont typeface="StarSymbol"/>
              <a:buChar char="●"/>
              <a:defRPr lang="ru-RU" sz="274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969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729"/>
              </a:spcAft>
              <a:buSzPct val="45000"/>
              <a:buFont typeface="StarSymbol"/>
              <a:buChar char="●"/>
              <a:defRPr lang="ru-RU" sz="206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485"/>
              </a:spcAft>
              <a:buSzPct val="75000"/>
              <a:buFont typeface="StarSymbol"/>
              <a:buChar char="–"/>
              <a:defRPr lang="ru-RU" sz="17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41"/>
              </a:spcAft>
              <a:buSzPct val="45000"/>
              <a:buFont typeface="StarSymbol"/>
              <a:buChar char="●"/>
              <a:defRPr lang="ru-RU" sz="17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41"/>
              </a:spcAft>
              <a:buSzPct val="45000"/>
              <a:buFont typeface="StarSymbol"/>
              <a:buChar char="●"/>
              <a:defRPr lang="ru-RU" sz="17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41"/>
              </a:spcAft>
              <a:buSzPct val="45000"/>
              <a:buFont typeface="StarSymbol"/>
              <a:buChar char="●"/>
              <a:defRPr lang="ru-RU" sz="17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41"/>
              </a:spcAft>
              <a:buSzPct val="45000"/>
              <a:buFont typeface="StarSymbol"/>
              <a:buChar char="●"/>
              <a:defRPr lang="ru-RU" sz="17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41"/>
              </a:spcAft>
              <a:buSzPct val="45000"/>
              <a:buFont typeface="StarSymbol"/>
              <a:buChar char="●"/>
              <a:defRPr lang="ru-RU" sz="17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486000" y="5903280"/>
            <a:ext cx="2264400" cy="4467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324239" y="5903280"/>
            <a:ext cx="3080880" cy="4467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6969240" y="5903280"/>
            <a:ext cx="2264400" cy="4467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1FD329BF-F572-44B8-8664-0AC80CCFBC6E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ru-RU" sz="3770" b="0" i="0" u="none" strike="noStrike" kern="1200">
          <a:ln>
            <a:noFill/>
          </a:ln>
          <a:latin typeface="Arial" pitchFamily="18"/>
          <a:ea typeface="Microsoft YaHei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213"/>
        </a:spcAft>
        <a:tabLst/>
        <a:defRPr lang="ru-RU" sz="2740" b="0" i="0" u="none" strike="noStrike" kern="1200">
          <a:ln>
            <a:noFill/>
          </a:ln>
          <a:latin typeface="Arial" pitchFamily="18"/>
          <a:ea typeface="Microsoft YaHei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14240" y="241920"/>
            <a:ext cx="8300880" cy="108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14240" y="1682639"/>
            <a:ext cx="8459640" cy="423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99120" y="6065640"/>
            <a:ext cx="9021240" cy="8316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16639" y="6247800"/>
            <a:ext cx="7803360" cy="8316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0">
        <a:tabLst/>
        <a:defRPr lang="ru-RU" sz="2520" b="1" i="1" u="none" strike="noStrike">
          <a:ln>
            <a:noFill/>
          </a:ln>
          <a:solidFill>
            <a:srgbClr val="FF9966"/>
          </a:solidFill>
          <a:latin typeface="Albany" pitchFamily="34"/>
          <a:ea typeface="Arial Unicode MS" pitchFamily="2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ru-RU" sz="2010" b="0" i="0" u="none" strike="noStrike">
          <a:ln>
            <a:noFill/>
          </a:ln>
          <a:solidFill>
            <a:srgbClr val="E6E6E6"/>
          </a:solidFill>
          <a:latin typeface="Thorndale" pitchFamily="18"/>
          <a:ea typeface="Arial Unicode MS" pitchFamily="2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86000" y="258120"/>
            <a:ext cx="8747640" cy="10818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                                 ГБОУ СОШ с. Курумоч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486000" y="1653813"/>
            <a:ext cx="8747640" cy="4001095"/>
          </a:xfrm>
        </p:spPr>
        <p:txBody>
          <a:bodyPr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lvl="0" indent="-216000" algn="ctr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Cambria" pitchFamily="18"/>
              </a:rPr>
              <a:t>ОБРАЗ БОГОРОДИЦЫ В ИСКУССТВЕ</a:t>
            </a:r>
          </a:p>
          <a:p>
            <a:pPr marL="0" lvl="0" indent="-216000" algn="ctr">
              <a:buNone/>
            </a:pPr>
            <a:endParaRPr lang="ru-RU" sz="28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  <a:p>
            <a:pPr marL="0" lvl="0" indent="-216000" algn="r">
              <a:buNone/>
            </a:pPr>
            <a:r>
              <a:rPr lang="ru-RU" sz="2400" b="1" dirty="0" smtClean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Выполнила: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 </a:t>
            </a:r>
          </a:p>
          <a:p>
            <a:pPr marL="0" lvl="0" indent="-216000" algn="r">
              <a:buNone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Коровина Софья</a:t>
            </a:r>
            <a:r>
              <a:rPr lang="ru-RU" sz="2400" b="1" dirty="0" smtClean="0">
                <a:solidFill>
                  <a:srgbClr val="CC996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,</a:t>
            </a:r>
          </a:p>
          <a:p>
            <a:pPr marL="0" lvl="0" indent="-216000" algn="r">
              <a:buNone/>
            </a:pPr>
            <a:r>
              <a:rPr lang="ru-RU" sz="2400" b="1" dirty="0" smtClean="0">
                <a:solidFill>
                  <a:srgbClr val="CC996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обучающаяся 3 А класса</a:t>
            </a:r>
            <a:endParaRPr lang="ru-RU" sz="2400" b="1" dirty="0">
              <a:solidFill>
                <a:srgbClr val="CC9966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  <a:p>
            <a:pPr marL="0" lvl="0" indent="-216000" algn="r">
              <a:buNone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                                </a:t>
            </a:r>
            <a:endParaRPr lang="ru-RU" sz="2400" b="1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  <a:p>
            <a:pPr marL="0" lvl="0" indent="-216000" algn="r">
              <a:buNone/>
            </a:pPr>
            <a:r>
              <a:rPr lang="ru-RU" sz="2400" b="1" dirty="0" smtClean="0">
                <a:solidFill>
                  <a:srgbClr val="CC996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Научный руководитель: </a:t>
            </a:r>
          </a:p>
          <a:p>
            <a:pPr marL="0" lvl="0" indent="-216000" algn="r">
              <a:buNone/>
            </a:pPr>
            <a:r>
              <a:rPr lang="ru-RU" sz="2400" b="1" dirty="0" err="1" smtClean="0">
                <a:solidFill>
                  <a:srgbClr val="CC996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Сахарнова</a:t>
            </a:r>
            <a:r>
              <a:rPr lang="ru-RU" sz="2400" b="1" dirty="0" smtClean="0">
                <a:solidFill>
                  <a:srgbClr val="CC996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 Н.А.</a:t>
            </a:r>
            <a:endParaRPr lang="ru-RU" sz="2800" b="1" dirty="0">
              <a:solidFill>
                <a:srgbClr val="CC9966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  <a:p>
            <a:pPr marL="0" lvl="0" indent="-216000" algn="ctr">
              <a:buNone/>
            </a:pPr>
            <a:endParaRPr lang="ru-RU" sz="2800" b="1" dirty="0">
              <a:solidFill>
                <a:srgbClr val="CC9966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  <a:p>
            <a:pPr marL="0" lvl="0" indent="-216000" algn="ctr">
              <a:buNone/>
            </a:pPr>
            <a:r>
              <a:rPr lang="ru-RU" sz="2800" b="1" dirty="0" smtClean="0">
                <a:solidFill>
                  <a:srgbClr val="CC996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2020 г</a:t>
            </a:r>
            <a:endParaRPr lang="ru-RU" sz="2800" b="1" dirty="0">
              <a:solidFill>
                <a:srgbClr val="CC9966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</p:txBody>
      </p:sp>
    </p:spTree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/>
              <a:t> 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827683" y="431775"/>
            <a:ext cx="8136904" cy="647919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marL="108000" lvl="0" indent="0" algn="ctr">
              <a:buNone/>
            </a:pPr>
            <a:r>
              <a:rPr lang="ru-RU" sz="2800" b="1" i="1" dirty="0">
                <a:solidFill>
                  <a:srgbClr val="FFFF00"/>
                </a:solidFill>
                <a:latin typeface="Albany" pitchFamily="34"/>
              </a:rPr>
              <a:t>Владимирская икона </a:t>
            </a:r>
            <a:endParaRPr lang="ru-RU" sz="2800" b="1" i="1" dirty="0" smtClean="0">
              <a:solidFill>
                <a:srgbClr val="FFFF00"/>
              </a:solidFill>
              <a:latin typeface="Albany" pitchFamily="34"/>
            </a:endParaRPr>
          </a:p>
          <a:p>
            <a:pPr marL="108000" lvl="0" indent="0" algn="ctr">
              <a:buNone/>
            </a:pPr>
            <a:r>
              <a:rPr lang="ru-RU" sz="2800" b="1" i="1" dirty="0" smtClean="0">
                <a:solidFill>
                  <a:srgbClr val="FFFF00"/>
                </a:solidFill>
                <a:latin typeface="Albany" pitchFamily="34"/>
              </a:rPr>
              <a:t>Божией Матери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363" y="1295871"/>
            <a:ext cx="3744416" cy="464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913588"/>
      </p:ext>
    </p:extLst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83667" y="215751"/>
            <a:ext cx="8300880" cy="1551194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 smtClean="0"/>
              <a:t>	«Владимирская </a:t>
            </a:r>
            <a:r>
              <a:rPr lang="ru-RU" dirty="0"/>
              <a:t>икона Божией Матери</a:t>
            </a:r>
            <a:r>
              <a:rPr lang="ru-RU" dirty="0" smtClean="0"/>
              <a:t>» - является  одним </a:t>
            </a:r>
            <a:r>
              <a:rPr lang="ru-RU" dirty="0"/>
              <a:t>из лучших ранних образцов византийской </a:t>
            </a:r>
            <a:r>
              <a:rPr lang="ru-RU" dirty="0" smtClean="0"/>
              <a:t>живописи.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73880" y="1682639"/>
            <a:ext cx="3408480" cy="4232160"/>
          </a:xfrm>
        </p:spPr>
      </p:pic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4932139" y="1655911"/>
            <a:ext cx="4244981" cy="4618928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marL="108000" lvl="0" indent="0" algn="just">
              <a:buNone/>
            </a:pPr>
            <a:r>
              <a:rPr lang="ru-RU" b="1" dirty="0" smtClean="0">
                <a:solidFill>
                  <a:srgbClr val="FFFF00"/>
                </a:solidFill>
              </a:rPr>
              <a:t>	Значение </a:t>
            </a:r>
            <a:r>
              <a:rPr lang="ru-RU" b="1" dirty="0">
                <a:solidFill>
                  <a:srgbClr val="FFFF00"/>
                </a:solidFill>
              </a:rPr>
              <a:t>Владимирской иконы Божьей Матери всегда было велико для всех русских людей. Она помогает в самые тяжелые времена, когда ждать защиты и помощи более неоткуда.. Помогает она в самых неожиданных и сложных ситуациях. Поэтому во многих домах есть образ Богородицы, перед которым ставятся свечи и возносятся молитвы о ниспослании здоровья близким и родным людям.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7603" y="143743"/>
            <a:ext cx="8300880" cy="108216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2000" dirty="0"/>
              <a:t>Казанская икона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Божией </a:t>
            </a:r>
            <a:r>
              <a:rPr lang="ru-RU" sz="2000" dirty="0"/>
              <a:t>Матери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1619" y="1132821"/>
            <a:ext cx="2672319" cy="3283421"/>
          </a:xfrm>
        </p:spPr>
      </p:pic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3311551" y="359767"/>
            <a:ext cx="6408712" cy="657348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marL="108000" lvl="0" indent="0">
              <a:buNone/>
            </a:pPr>
            <a:r>
              <a:rPr lang="ru-RU" sz="2000" b="1" i="1" dirty="0" err="1" smtClean="0">
                <a:solidFill>
                  <a:srgbClr val="FF9966"/>
                </a:solidFill>
                <a:latin typeface="Albany" pitchFamily="34"/>
              </a:rPr>
              <a:t>Иверсая</a:t>
            </a:r>
            <a:r>
              <a:rPr lang="ru-RU" sz="2000" b="1" i="1" dirty="0" smtClean="0">
                <a:solidFill>
                  <a:srgbClr val="FF9966"/>
                </a:solidFill>
                <a:latin typeface="Albany" pitchFamily="34"/>
              </a:rPr>
              <a:t> </a:t>
            </a:r>
            <a:r>
              <a:rPr lang="ru-RU" sz="2000" b="1" i="1" dirty="0">
                <a:solidFill>
                  <a:srgbClr val="FF9966"/>
                </a:solidFill>
                <a:latin typeface="Albany" pitchFamily="34"/>
              </a:rPr>
              <a:t>икона </a:t>
            </a:r>
            <a:r>
              <a:rPr lang="ru-RU" sz="2000" b="1" i="1" dirty="0" smtClean="0">
                <a:solidFill>
                  <a:srgbClr val="FF9966"/>
                </a:solidFill>
                <a:latin typeface="Albany" pitchFamily="34"/>
              </a:rPr>
              <a:t>                           </a:t>
            </a:r>
            <a:r>
              <a:rPr lang="ru-RU" sz="2000" b="1" i="1" dirty="0" err="1" smtClean="0">
                <a:solidFill>
                  <a:srgbClr val="FF9966"/>
                </a:solidFill>
                <a:latin typeface="Albany" pitchFamily="34"/>
              </a:rPr>
              <a:t>Тихвиская</a:t>
            </a:r>
            <a:r>
              <a:rPr lang="ru-RU" sz="2000" b="1" i="1" dirty="0" smtClean="0">
                <a:solidFill>
                  <a:srgbClr val="FF9966"/>
                </a:solidFill>
                <a:latin typeface="Albany" pitchFamily="34"/>
              </a:rPr>
              <a:t>  икона</a:t>
            </a:r>
            <a:r>
              <a:rPr lang="ru-RU" sz="2000" b="1" i="1" dirty="0">
                <a:solidFill>
                  <a:srgbClr val="FF9966"/>
                </a:solidFill>
                <a:latin typeface="Albany" pitchFamily="34"/>
              </a:rPr>
              <a:t/>
            </a:r>
            <a:br>
              <a:rPr lang="ru-RU" sz="2000" b="1" i="1" dirty="0">
                <a:solidFill>
                  <a:srgbClr val="FF9966"/>
                </a:solidFill>
                <a:latin typeface="Albany" pitchFamily="34"/>
              </a:rPr>
            </a:br>
            <a:r>
              <a:rPr lang="ru-RU" sz="2000" b="1" i="1" dirty="0">
                <a:solidFill>
                  <a:srgbClr val="FF9966"/>
                </a:solidFill>
                <a:latin typeface="Albany" pitchFamily="34"/>
              </a:rPr>
              <a:t>Божией </a:t>
            </a:r>
            <a:r>
              <a:rPr lang="ru-RU" sz="2000" b="1" i="1" dirty="0" smtClean="0">
                <a:solidFill>
                  <a:srgbClr val="FF9966"/>
                </a:solidFill>
                <a:latin typeface="Albany" pitchFamily="34"/>
              </a:rPr>
              <a:t>Матери</a:t>
            </a:r>
            <a:r>
              <a:rPr lang="ru-RU" sz="2000" b="1" i="1" dirty="0">
                <a:solidFill>
                  <a:srgbClr val="FF9966"/>
                </a:solidFill>
                <a:latin typeface="Albany" pitchFamily="34"/>
              </a:rPr>
              <a:t> </a:t>
            </a:r>
            <a:r>
              <a:rPr lang="ru-RU" sz="2000" b="1" i="1" dirty="0" smtClean="0">
                <a:solidFill>
                  <a:srgbClr val="FF9966"/>
                </a:solidFill>
                <a:latin typeface="Albany" pitchFamily="34"/>
              </a:rPr>
              <a:t>                       Божией </a:t>
            </a:r>
            <a:r>
              <a:rPr lang="ru-RU" sz="2000" b="1" i="1" dirty="0">
                <a:solidFill>
                  <a:srgbClr val="FF9966"/>
                </a:solidFill>
                <a:latin typeface="Albany" pitchFamily="34"/>
              </a:rPr>
              <a:t>Матери</a:t>
            </a:r>
            <a:endParaRPr lang="ru-RU" dirty="0"/>
          </a:p>
          <a:p>
            <a:pPr marL="108000" lvl="0" indent="0">
              <a:buNone/>
            </a:pPr>
            <a:r>
              <a:rPr lang="ru-RU" sz="2000" b="1" i="1" dirty="0" smtClean="0">
                <a:solidFill>
                  <a:srgbClr val="FF9966"/>
                </a:solidFill>
                <a:latin typeface="Albany" pitchFamily="34"/>
              </a:rPr>
              <a:t>     </a:t>
            </a:r>
            <a:r>
              <a:rPr lang="ru-RU" sz="2000" b="1" i="1" dirty="0">
                <a:solidFill>
                  <a:srgbClr val="FF9966"/>
                </a:solidFill>
                <a:latin typeface="Albany" pitchFamily="34"/>
              </a:rPr>
              <a:t/>
            </a:r>
            <a:br>
              <a:rPr lang="ru-RU" sz="2000" b="1" i="1" dirty="0">
                <a:solidFill>
                  <a:srgbClr val="FF9966"/>
                </a:solidFill>
                <a:latin typeface="Albany" pitchFamily="34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013" y="1132821"/>
            <a:ext cx="2822629" cy="333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876354" y="1207727"/>
            <a:ext cx="2628495" cy="325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17000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/>
              <a:t> 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827683" y="431775"/>
            <a:ext cx="8136904" cy="647919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marL="108000" lvl="0" indent="0">
              <a:buNone/>
            </a:pPr>
            <a:r>
              <a:rPr lang="ru-RU" sz="2520" b="1" i="1" dirty="0" smtClean="0">
                <a:solidFill>
                  <a:srgbClr val="FF9966"/>
                </a:solidFill>
                <a:latin typeface="Albany" pitchFamily="34"/>
              </a:rPr>
              <a:t>Грузинская                          </a:t>
            </a:r>
            <a:r>
              <a:rPr lang="ru-RU" sz="2520" b="1" i="1" dirty="0" err="1">
                <a:solidFill>
                  <a:srgbClr val="FF9966"/>
                </a:solidFill>
                <a:latin typeface="Albany" pitchFamily="34"/>
              </a:rPr>
              <a:t>Пименовская</a:t>
            </a:r>
            <a:r>
              <a:rPr lang="ru-RU" sz="2520" b="1" i="1" dirty="0">
                <a:solidFill>
                  <a:srgbClr val="FF9966"/>
                </a:solidFill>
                <a:latin typeface="Albany" pitchFamily="34"/>
              </a:rPr>
              <a:t> </a:t>
            </a:r>
            <a:r>
              <a:rPr lang="ru-RU" sz="2520" b="1" i="1" dirty="0" smtClean="0">
                <a:solidFill>
                  <a:srgbClr val="FF9966"/>
                </a:solidFill>
                <a:latin typeface="Albany" pitchFamily="34"/>
              </a:rPr>
              <a:t>икона</a:t>
            </a:r>
          </a:p>
          <a:p>
            <a:pPr marL="108000" lvl="0" indent="0">
              <a:buNone/>
            </a:pPr>
            <a:r>
              <a:rPr lang="ru-RU" sz="2520" b="1" i="1" dirty="0" smtClean="0">
                <a:solidFill>
                  <a:srgbClr val="FF9966"/>
                </a:solidFill>
                <a:latin typeface="Albany" pitchFamily="34"/>
              </a:rPr>
              <a:t>Божия Матерь                           </a:t>
            </a:r>
            <a:r>
              <a:rPr lang="ru-RU" sz="2400" b="1" i="1" dirty="0" smtClean="0">
                <a:solidFill>
                  <a:srgbClr val="FF9966"/>
                </a:solidFill>
                <a:latin typeface="Albany" pitchFamily="34"/>
              </a:rPr>
              <a:t>Божьей </a:t>
            </a:r>
            <a:r>
              <a:rPr lang="ru-RU" sz="2400" b="1" i="1" dirty="0">
                <a:solidFill>
                  <a:srgbClr val="FF9966"/>
                </a:solidFill>
                <a:latin typeface="Albany" pitchFamily="34"/>
              </a:rPr>
              <a:t>Матери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24" y="1515964"/>
            <a:ext cx="2798298" cy="352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219" y="1544536"/>
            <a:ext cx="2899789" cy="355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714240" y="1682639"/>
            <a:ext cx="8459640" cy="2018519"/>
          </a:xfrm>
        </p:spPr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sz="1400"/>
              <a:t> 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172100" y="4032175"/>
            <a:ext cx="9361040" cy="259200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lvl="0"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	</a:t>
            </a:r>
            <a:r>
              <a:rPr lang="ru-RU" sz="2200" b="1" dirty="0" smtClean="0">
                <a:solidFill>
                  <a:srgbClr val="FFFF00"/>
                </a:solidFill>
              </a:rPr>
              <a:t>	На </a:t>
            </a:r>
            <a:r>
              <a:rPr lang="ru-RU" sz="2200" b="1" dirty="0">
                <a:solidFill>
                  <a:srgbClr val="FFFF00"/>
                </a:solidFill>
              </a:rPr>
              <a:t>Руси образ Богородицы прославляли не только в изобразительном искусстве, но и в литературе, и в музыке. О Богородице написаны удивительные песнопения. Великие русские композиторы П.И. Чайковский и С.В. Рахманинов </a:t>
            </a:r>
            <a:r>
              <a:rPr lang="ru-RU" sz="2200" b="1" dirty="0" smtClean="0">
                <a:solidFill>
                  <a:srgbClr val="FFFF00"/>
                </a:solidFill>
              </a:rPr>
              <a:t>воссоздали </a:t>
            </a:r>
            <a:r>
              <a:rPr lang="ru-RU" sz="2200" b="1" dirty="0">
                <a:solidFill>
                  <a:srgbClr val="FFFF00"/>
                </a:solidFill>
              </a:rPr>
              <a:t>в своих произведениях образ Матери Иисуса </a:t>
            </a:r>
            <a:r>
              <a:rPr lang="ru-RU" sz="2200" b="1" dirty="0" smtClean="0">
                <a:solidFill>
                  <a:srgbClr val="FFFF00"/>
                </a:solidFill>
              </a:rPr>
              <a:t>Христа.</a:t>
            </a:r>
            <a:endParaRPr lang="ru-RU" sz="22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0480" y="-1"/>
            <a:ext cx="8324280" cy="381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14240" y="589101"/>
            <a:ext cx="8300880" cy="387798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 smtClean="0"/>
              <a:t>       В </a:t>
            </a:r>
            <a:r>
              <a:rPr lang="ru-RU" dirty="0"/>
              <a:t>западном искусстве Богородицу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714240" y="1080000"/>
            <a:ext cx="8459640" cy="547452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lvl="0" algn="just"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sz="2800" b="1" dirty="0" smtClean="0">
                <a:solidFill>
                  <a:srgbClr val="FFC000"/>
                </a:solidFill>
              </a:rPr>
              <a:t>называли </a:t>
            </a:r>
            <a:r>
              <a:rPr lang="ru-RU" sz="2800" b="1" dirty="0">
                <a:solidFill>
                  <a:srgbClr val="FFC000"/>
                </a:solidFill>
              </a:rPr>
              <a:t>Мадонной. МАДОННА – это сокращенное от </a:t>
            </a:r>
            <a:r>
              <a:rPr lang="ru-RU" sz="2800" b="1" dirty="0" err="1">
                <a:solidFill>
                  <a:srgbClr val="FFC000"/>
                </a:solidFill>
              </a:rPr>
              <a:t>Mia</a:t>
            </a:r>
            <a:r>
              <a:rPr lang="ru-RU" sz="2800" b="1" dirty="0">
                <a:solidFill>
                  <a:srgbClr val="FFC000"/>
                </a:solidFill>
              </a:rPr>
              <a:t> </a:t>
            </a:r>
            <a:r>
              <a:rPr lang="ru-RU" sz="2800" b="1" dirty="0" err="1">
                <a:solidFill>
                  <a:srgbClr val="FFC000"/>
                </a:solidFill>
              </a:rPr>
              <a:t>Donna</a:t>
            </a:r>
            <a:r>
              <a:rPr lang="ru-RU" sz="2800" b="1" dirty="0">
                <a:solidFill>
                  <a:srgbClr val="FFC000"/>
                </a:solidFill>
              </a:rPr>
              <a:t>, что значит «Моя Госпожа</a:t>
            </a:r>
            <a:r>
              <a:rPr lang="ru-RU" sz="2800" b="1" dirty="0" smtClean="0">
                <a:solidFill>
                  <a:srgbClr val="FFC000"/>
                </a:solidFill>
              </a:rPr>
              <a:t>».</a:t>
            </a:r>
          </a:p>
          <a:p>
            <a:pPr lvl="0" algn="just">
              <a:buNone/>
            </a:pPr>
            <a:r>
              <a:rPr lang="ru-RU" sz="2800" b="1" dirty="0">
                <a:solidFill>
                  <a:srgbClr val="FFC000"/>
                </a:solidFill>
              </a:rPr>
              <a:t>	</a:t>
            </a:r>
            <a:r>
              <a:rPr lang="ru-RU" sz="2800" b="1" dirty="0" smtClean="0">
                <a:solidFill>
                  <a:srgbClr val="FFC000"/>
                </a:solidFill>
              </a:rPr>
              <a:t>	Титаны </a:t>
            </a:r>
            <a:r>
              <a:rPr lang="ru-RU" sz="2800" b="1" dirty="0">
                <a:solidFill>
                  <a:srgbClr val="FFC000"/>
                </a:solidFill>
              </a:rPr>
              <a:t>Высокого Возрождения: Леонардо да Винчи, Микеланджело, Рафаэль и Тициан - стремились к созданию обобщённого образа совершенного человека, прекрасного как физически, так и духовно. Воплощением такого идеала стала Мадонна, дева Мария, с младенцем Иисусом Христом - возвышенный символ материнства и жертвенной любви к людям.</a:t>
            </a:r>
          </a:p>
        </p:txBody>
      </p:sp>
    </p:spTree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 smtClean="0"/>
              <a:t>«</a:t>
            </a:r>
            <a:r>
              <a:rPr lang="ru-RU" dirty="0" smtClean="0"/>
              <a:t>Мадонна </a:t>
            </a:r>
            <a:r>
              <a:rPr lang="ru-RU" dirty="0" err="1" smtClean="0"/>
              <a:t>Литта</a:t>
            </a:r>
            <a:r>
              <a:rPr lang="ru-RU" dirty="0" smtClean="0"/>
              <a:t>» </a:t>
            </a:r>
            <a:r>
              <a:rPr lang="ru-RU" dirty="0" smtClean="0"/>
              <a:t> </a:t>
            </a:r>
            <a:r>
              <a:rPr lang="ru-RU" dirty="0"/>
              <a:t>Леонардо да Винчи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3627" y="1223863"/>
            <a:ext cx="3205800" cy="4232160"/>
          </a:xfrm>
        </p:spPr>
      </p:pic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3708003" y="1033559"/>
            <a:ext cx="5904656" cy="4438776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marL="108000" lvl="0" indent="0"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	 </a:t>
            </a:r>
            <a:r>
              <a:rPr lang="ru-RU" sz="2400" b="1" dirty="0">
                <a:solidFill>
                  <a:srgbClr val="FFFF00"/>
                </a:solidFill>
              </a:rPr>
              <a:t>- </a:t>
            </a:r>
            <a:r>
              <a:rPr lang="ru-RU" sz="2400" b="1" dirty="0" smtClean="0">
                <a:solidFill>
                  <a:srgbClr val="FFFF00"/>
                </a:solidFill>
              </a:rPr>
              <a:t> жемчужина </a:t>
            </a:r>
            <a:r>
              <a:rPr lang="ru-RU" sz="2400" b="1" dirty="0">
                <a:solidFill>
                  <a:srgbClr val="FFFF00"/>
                </a:solidFill>
              </a:rPr>
              <a:t>коллекции Эрмитажа. На картине изображена юная Мария, бережно держащая на руках младенца. Её склонённый профиль полон исключительной красоты и благородства. Опущенные глаза и едва заметная улыбка придают облику необыкновенную выразительность и теплоту, озаряют её светлым материнским чувством.  Художнику удалось передать своё представление о счастье, чисто земной радости бытия и святости лучших человеческих чувств.</a:t>
            </a:r>
          </a:p>
        </p:txBody>
      </p:sp>
    </p:spTree>
  </p:cSld>
  <p:clrMapOvr>
    <a:masterClrMapping/>
  </p:clrMapOvr>
  <p:transition spd="med" advTm="17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/>
              <a:t>Картина Рафаэля «Сикстинская мадонна»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3996035" y="1007839"/>
            <a:ext cx="5400600" cy="497356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marL="108000" lvl="0" indent="0"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   В </a:t>
            </a:r>
            <a:r>
              <a:rPr lang="ru-RU" sz="2400" b="1" dirty="0">
                <a:solidFill>
                  <a:srgbClr val="FFFF00"/>
                </a:solidFill>
              </a:rPr>
              <a:t>ней гениально воплощена идея материнства, земное, реалистическое изображение женщины-матери. Она только что сделала едва заметный шаг навстречу людям. Её движение спокойно и величаво. Создаётся впечатление, что она не идёт, а парит в облаках, и в этом её движении нет ничего торопливого и преднамеренного. Она слегка привлекает к себе младенца, словно боясь расстаться с ним, и в то же время протягивает его к людям.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1619" y="1079847"/>
            <a:ext cx="3600000" cy="4690800"/>
          </a:xfrm>
        </p:spPr>
      </p:pic>
    </p:spTree>
  </p:cSld>
  <p:clrMapOvr>
    <a:masterClrMapping/>
  </p:clrMapOvr>
  <p:transition spd="med" advTm="17000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714240" y="1682639"/>
            <a:ext cx="8459640" cy="2018519"/>
          </a:xfrm>
        </p:spPr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sz="1400"/>
              <a:t> 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1331739" y="143743"/>
            <a:ext cx="6552728" cy="259200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lvl="0" algn="ctr">
              <a:buNone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«АВЕ МАРИЯ»</a:t>
            </a:r>
          </a:p>
          <a:p>
            <a:pPr>
              <a:lnSpc>
                <a:spcPct val="150000"/>
              </a:lnSpc>
            </a:pPr>
            <a:r>
              <a:rPr lang="ru-RU" sz="3600" b="1" kern="150" dirty="0">
                <a:solidFill>
                  <a:srgbClr val="FFFF00"/>
                </a:solidFill>
                <a:latin typeface="Times New Roman"/>
                <a:ea typeface="SimSun"/>
                <a:cs typeface="Mangal"/>
              </a:rPr>
              <a:t>Джулио </a:t>
            </a:r>
            <a:r>
              <a:rPr lang="ru-RU" sz="3600" b="1" kern="150" dirty="0" err="1" smtClean="0">
                <a:solidFill>
                  <a:srgbClr val="FFFF00"/>
                </a:solidFill>
                <a:latin typeface="Times New Roman"/>
                <a:ea typeface="SimSun"/>
                <a:cs typeface="Mangal"/>
              </a:rPr>
              <a:t>Каччини</a:t>
            </a:r>
            <a:r>
              <a:rPr lang="ru-RU" sz="3600" b="1" kern="150" dirty="0" smtClean="0">
                <a:solidFill>
                  <a:srgbClr val="FFFF00"/>
                </a:solidFill>
                <a:latin typeface="Times New Roman"/>
                <a:ea typeface="SimSun"/>
                <a:cs typeface="Mangal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3600" b="1" kern="150" dirty="0" smtClean="0">
                <a:solidFill>
                  <a:srgbClr val="FFFF00"/>
                </a:solidFill>
                <a:latin typeface="Times New Roman"/>
                <a:ea typeface="SimSun"/>
                <a:cs typeface="Mangal"/>
              </a:rPr>
              <a:t>Франц Шуберт  </a:t>
            </a:r>
          </a:p>
          <a:p>
            <a:pPr>
              <a:lnSpc>
                <a:spcPct val="150000"/>
              </a:lnSpc>
            </a:pPr>
            <a:r>
              <a:rPr lang="ru-RU" sz="3600" b="1" kern="150" dirty="0" smtClean="0">
                <a:solidFill>
                  <a:srgbClr val="FFFF00"/>
                </a:solidFill>
                <a:latin typeface="Times New Roman"/>
                <a:ea typeface="SimSun"/>
                <a:cs typeface="Mangal"/>
              </a:rPr>
              <a:t>Бах </a:t>
            </a:r>
            <a:r>
              <a:rPr lang="ru-RU" sz="3600" b="1" kern="150" dirty="0">
                <a:solidFill>
                  <a:srgbClr val="FFFF00"/>
                </a:solidFill>
                <a:latin typeface="Times New Roman"/>
                <a:ea typeface="SimSun"/>
                <a:cs typeface="Mangal"/>
              </a:rPr>
              <a:t>– </a:t>
            </a:r>
            <a:r>
              <a:rPr lang="ru-RU" sz="3600" b="1" kern="150" dirty="0" err="1" smtClean="0">
                <a:solidFill>
                  <a:srgbClr val="FFFF00"/>
                </a:solidFill>
                <a:latin typeface="Times New Roman"/>
                <a:ea typeface="SimSun"/>
                <a:cs typeface="Mangal"/>
              </a:rPr>
              <a:t>Гуно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41" y="3080353"/>
            <a:ext cx="4277167" cy="268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59" y="3242702"/>
            <a:ext cx="2694533" cy="269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285216"/>
      </p:ext>
    </p:extLst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827683" y="215751"/>
            <a:ext cx="8316611" cy="2622256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just">
              <a:buNone/>
            </a:pPr>
            <a:r>
              <a:rPr lang="ru-RU" sz="2400" dirty="0" smtClean="0"/>
              <a:t>	Дева </a:t>
            </a:r>
            <a:r>
              <a:rPr lang="ru-RU" sz="2400" dirty="0"/>
              <a:t>Мария в западноевропейском искусстве стала воплощением совершенного образа женской красоты. Такой стиль изображения мадонны просуществовал в католическом мире вплоть до </a:t>
            </a:r>
            <a:r>
              <a:rPr lang="ru-RU" sz="2400" dirty="0" smtClean="0"/>
              <a:t>XIX века.</a:t>
            </a:r>
            <a:br>
              <a:rPr lang="ru-RU" sz="2400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4559995" y="2106775"/>
            <a:ext cx="4128120" cy="115200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ru-RU" sz="1800" b="1" i="1" dirty="0">
                <a:solidFill>
                  <a:srgbClr val="FFFF00"/>
                </a:solidFill>
                <a:latin typeface="Albany" pitchFamily="34"/>
              </a:rPr>
              <a:t>Статуи собора Парижской Богоматери</a:t>
            </a:r>
            <a:endParaRPr lang="ru-RU" sz="1800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7683" y="2240195"/>
            <a:ext cx="3384376" cy="37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00091" y="2682775"/>
            <a:ext cx="4247928" cy="3310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23627" y="696750"/>
            <a:ext cx="6120680" cy="4653582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just">
              <a:buNone/>
            </a:pPr>
            <a:r>
              <a:rPr lang="ru-RU" dirty="0"/>
              <a:t> 	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FF00"/>
                </a:solidFill>
              </a:rPr>
              <a:t>АКТУАЛЬНОСЬ: </a:t>
            </a:r>
            <a:r>
              <a:rPr lang="ru-RU" dirty="0" smtClean="0"/>
              <a:t>По смыслу и значению образ Богородицы  занимает в сознании и духовной жизни  людей ведущее место. Он  важен для каждого человека и для всего мира.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	БОГОМАТЕРЬ, БОГОРОДИЦА, МАДОННА, ДЕВА МАРИЯ, ПРЕЧИСТАЯ ДЕВА – Мать Иисуса Христа.</a:t>
            </a:r>
            <a:endParaRPr lang="ru-RU" dirty="0"/>
          </a:p>
        </p:txBody>
      </p:sp>
      <p:pic>
        <p:nvPicPr>
          <p:cNvPr id="1026" name="Picture 2" descr="C:\Users\Учитель\Desktop\Проекты- Экз. 2019\5 А\елиус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331" y="863823"/>
            <a:ext cx="2808312" cy="399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019102"/>
      </p:ext>
    </p:extLst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14240" y="238680"/>
            <a:ext cx="8300880" cy="108900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just">
              <a:buNone/>
            </a:pPr>
            <a:r>
              <a:rPr lang="ru-RU" dirty="0" smtClean="0"/>
              <a:t>	</a:t>
            </a:r>
            <a:r>
              <a:rPr lang="ru-RU" dirty="0" err="1" smtClean="0"/>
              <a:t>Собо́р</a:t>
            </a:r>
            <a:r>
              <a:rPr lang="ru-RU" dirty="0" smtClean="0"/>
              <a:t> </a:t>
            </a:r>
            <a:r>
              <a:rPr lang="ru-RU" dirty="0" err="1"/>
              <a:t>Пари́жской</a:t>
            </a:r>
            <a:r>
              <a:rPr lang="ru-RU" dirty="0"/>
              <a:t> </a:t>
            </a:r>
            <a:r>
              <a:rPr lang="ru-RU" dirty="0" err="1" smtClean="0"/>
              <a:t>Богома́тери</a:t>
            </a:r>
            <a:r>
              <a:rPr lang="ru-RU" dirty="0" smtClean="0"/>
              <a:t> (</a:t>
            </a:r>
            <a:r>
              <a:rPr lang="ru-RU" dirty="0" err="1" smtClean="0"/>
              <a:t>Нотр-Да́м</a:t>
            </a:r>
            <a:r>
              <a:rPr lang="ru-RU" dirty="0" smtClean="0"/>
              <a:t>) </a:t>
            </a:r>
            <a:r>
              <a:rPr lang="ru-RU" dirty="0"/>
              <a:t>— католический храм в центре Парижа, старейший и самый известный  готический собор Парижа.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38000" y="1682639"/>
            <a:ext cx="6611399" cy="4232160"/>
          </a:xfrm>
        </p:spPr>
      </p:pic>
    </p:spTree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/>
              <a:t>Ватикан</a:t>
            </a:r>
            <a:r>
              <a:rPr lang="ru-RU" dirty="0" smtClean="0"/>
              <a:t>, скульптура </a:t>
            </a:r>
            <a:r>
              <a:rPr lang="ru-RU" dirty="0"/>
              <a:t>Божьей матери с Христом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03747" y="1174621"/>
            <a:ext cx="6983984" cy="4596026"/>
          </a:xfrm>
        </p:spPr>
      </p:pic>
    </p:spTree>
  </p:cSld>
  <p:clrMapOvr>
    <a:masterClrMapping/>
  </p:clrMapOvr>
  <p:transition spd="med" advTm="17000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714240" y="1682639"/>
            <a:ext cx="8459640" cy="2018519"/>
          </a:xfrm>
        </p:spPr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sz="1400"/>
              <a:t> 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755675" y="647799"/>
            <a:ext cx="8496944" cy="259200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lvl="0" algn="just">
              <a:buNone/>
            </a:pP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ru-RU" sz="3200" b="1" dirty="0" smtClean="0">
                <a:solidFill>
                  <a:srgbClr val="FFFF00"/>
                </a:solidFill>
              </a:rPr>
              <a:t>ВОПРОСЫ АНКЕТЫ:</a:t>
            </a:r>
          </a:p>
          <a:p>
            <a:pPr lvl="0" algn="just">
              <a:buNone/>
            </a:pPr>
            <a:endParaRPr lang="ru-RU" sz="3200" b="1" dirty="0" smtClean="0">
              <a:solidFill>
                <a:srgbClr val="FFFF00"/>
              </a:solidFill>
            </a:endParaRPr>
          </a:p>
          <a:p>
            <a:pPr lvl="0" algn="just">
              <a:buNone/>
            </a:pP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.	Знаете ли вы имя матери Иисуса Христа? </a:t>
            </a:r>
          </a:p>
          <a:p>
            <a:pPr lvl="0" algn="just">
              <a:buNone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2.	Знаете ли вы, как ещё называют мать Иисуса Христа? </a:t>
            </a:r>
          </a:p>
          <a:p>
            <a:pPr lvl="0" algn="just">
              <a:buNone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3.	Какие вы знаете иконы Божьей Матери? </a:t>
            </a:r>
          </a:p>
          <a:p>
            <a:pPr lvl="0" algn="just">
              <a:buNone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4.	Есть ли у вас дома иконы Божьей Матери? Если есть, то какие?</a:t>
            </a:r>
          </a:p>
          <a:p>
            <a:pPr lvl="0" algn="just">
              <a:buNone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5.	Какие музыкальные произведения, обращенные Богоматери, вам известны?</a:t>
            </a:r>
          </a:p>
        </p:txBody>
      </p:sp>
    </p:spTree>
    <p:extLst>
      <p:ext uri="{BB962C8B-B14F-4D97-AF65-F5344CB8AC3E}">
        <p14:creationId xmlns:p14="http://schemas.microsoft.com/office/powerpoint/2010/main" val="348914169"/>
      </p:ext>
    </p:extLst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714240" y="1682639"/>
            <a:ext cx="8459640" cy="2018519"/>
          </a:xfrm>
        </p:spPr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sz="1400"/>
              <a:t> 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148163" y="1130821"/>
            <a:ext cx="3888432" cy="72008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lvl="0" algn="ctr">
              <a:buNone/>
            </a:pPr>
            <a:r>
              <a:rPr lang="ru-RU" sz="2800" b="1" dirty="0" smtClean="0">
                <a:solidFill>
                  <a:srgbClr val="FFFF00"/>
                </a:solidFill>
              </a:rPr>
              <a:t>Всего: 21 человек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9" y="359767"/>
            <a:ext cx="3975100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3" y="2922006"/>
            <a:ext cx="3384376" cy="290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163" y="2952055"/>
            <a:ext cx="3992868" cy="278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544874"/>
      </p:ext>
    </p:extLst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714240" y="1682639"/>
            <a:ext cx="8459640" cy="2018519"/>
          </a:xfrm>
        </p:spPr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sz="1400"/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62" y="277993"/>
            <a:ext cx="3975100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96" y="2808039"/>
            <a:ext cx="440233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37" y="2808038"/>
            <a:ext cx="3866182" cy="26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120123"/>
      </p:ext>
    </p:extLst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/>
              <a:t>                                </a:t>
            </a:r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755675" y="1007839"/>
            <a:ext cx="8459640" cy="423216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indent="0" algn="just">
              <a:buNone/>
            </a:pPr>
            <a:r>
              <a:rPr lang="ru-RU" sz="3200" kern="150" dirty="0" smtClean="0">
                <a:solidFill>
                  <a:srgbClr val="FFFF00"/>
                </a:solidFill>
                <a:latin typeface="Times New Roman"/>
                <a:ea typeface="SimSun"/>
                <a:cs typeface="Mangal"/>
              </a:rPr>
              <a:t>	</a:t>
            </a:r>
            <a:r>
              <a:rPr lang="ru-RU" sz="3200" kern="150" dirty="0">
                <a:solidFill>
                  <a:srgbClr val="FFFF00"/>
                </a:solidFill>
                <a:latin typeface="Times New Roman"/>
                <a:ea typeface="SimSun"/>
                <a:cs typeface="Mangal"/>
              </a:rPr>
              <a:t>Я</a:t>
            </a:r>
            <a:r>
              <a:rPr lang="ru-RU" sz="3200" kern="150" dirty="0" smtClean="0">
                <a:solidFill>
                  <a:srgbClr val="FFFF00"/>
                </a:solidFill>
                <a:latin typeface="Times New Roman"/>
                <a:ea typeface="SimSun"/>
                <a:cs typeface="Mangal"/>
              </a:rPr>
              <a:t> узнала какие </a:t>
            </a:r>
            <a:r>
              <a:rPr lang="ru-RU" sz="3200" kern="150" dirty="0">
                <a:solidFill>
                  <a:srgbClr val="FFFF00"/>
                </a:solidFill>
                <a:latin typeface="Times New Roman"/>
                <a:ea typeface="SimSun"/>
                <a:cs typeface="Mangal"/>
              </a:rPr>
              <a:t>существуют произведения искусства,  </a:t>
            </a:r>
            <a:r>
              <a:rPr lang="ru-RU" sz="3200" kern="150" dirty="0">
                <a:solidFill>
                  <a:srgbClr val="FFFF00"/>
                </a:solidFill>
                <a:latin typeface="Times New Roman"/>
                <a:ea typeface="SimSun"/>
                <a:cs typeface="Times New Roman"/>
              </a:rPr>
              <a:t>посвященные Богородице и в чем их особенность, </a:t>
            </a:r>
            <a:r>
              <a:rPr lang="ru-RU" sz="3200" kern="150" dirty="0" smtClean="0">
                <a:solidFill>
                  <a:srgbClr val="FFFF00"/>
                </a:solidFill>
                <a:latin typeface="Times New Roman"/>
                <a:ea typeface="SimSun"/>
                <a:cs typeface="Times New Roman"/>
              </a:rPr>
              <a:t>выяснила, </a:t>
            </a:r>
            <a:r>
              <a:rPr lang="ru-RU" sz="3200" kern="150" dirty="0">
                <a:solidFill>
                  <a:srgbClr val="FFFF00"/>
                </a:solidFill>
                <a:latin typeface="Times New Roman"/>
                <a:ea typeface="SimSun"/>
                <a:cs typeface="Times New Roman"/>
              </a:rPr>
              <a:t>что знают </a:t>
            </a:r>
            <a:r>
              <a:rPr lang="ru-RU" sz="3200" kern="150" dirty="0" smtClean="0">
                <a:solidFill>
                  <a:srgbClr val="FFFF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ru-RU" sz="3200" kern="150" dirty="0">
                <a:solidFill>
                  <a:srgbClr val="FFFF00"/>
                </a:solidFill>
                <a:latin typeface="Times New Roman"/>
                <a:ea typeface="SimSun"/>
                <a:cs typeface="Times New Roman"/>
              </a:rPr>
              <a:t>одноклассники о Божьей Матери.</a:t>
            </a:r>
            <a:r>
              <a:rPr lang="ru-RU" sz="3200" kern="150" dirty="0">
                <a:solidFill>
                  <a:srgbClr val="FFFF00"/>
                </a:solidFill>
                <a:latin typeface="Times New Roman"/>
                <a:ea typeface="SimSun"/>
                <a:cs typeface="Mangal"/>
              </a:rPr>
              <a:t> К сожалению, </a:t>
            </a:r>
            <a:r>
              <a:rPr lang="ru-RU" sz="3200" kern="150" dirty="0" smtClean="0">
                <a:solidFill>
                  <a:srgbClr val="FFFF00"/>
                </a:solidFill>
                <a:latin typeface="Times New Roman"/>
                <a:ea typeface="SimSun"/>
                <a:cs typeface="Mangal"/>
              </a:rPr>
              <a:t>мои </a:t>
            </a:r>
            <a:r>
              <a:rPr lang="ru-RU" sz="3200" kern="150" dirty="0">
                <a:solidFill>
                  <a:srgbClr val="FFFF00"/>
                </a:solidFill>
                <a:latin typeface="Times New Roman"/>
                <a:ea typeface="SimSun"/>
                <a:cs typeface="Mangal"/>
              </a:rPr>
              <a:t>одноклассники мало знают об иконах,  их появлении и даже их названия, а также практически совсем не знают музыку, связанную с образом Богородицы</a:t>
            </a:r>
            <a:r>
              <a:rPr lang="ru-RU" sz="2400" kern="150" dirty="0">
                <a:latin typeface="Times New Roman"/>
                <a:ea typeface="SimSun"/>
                <a:cs typeface="Mangal"/>
              </a:rPr>
              <a:t>.</a:t>
            </a:r>
            <a:endParaRPr lang="ru-RU" sz="2000" kern="150" dirty="0">
              <a:effectLst/>
              <a:latin typeface="Times New Roman"/>
              <a:ea typeface="SimSun"/>
              <a:cs typeface="Mangal"/>
            </a:endParaRPr>
          </a:p>
        </p:txBody>
      </p:sp>
    </p:spTree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714240" y="1682639"/>
            <a:ext cx="8459640" cy="2018519"/>
          </a:xfrm>
        </p:spPr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sz="1400"/>
              <a:t> 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107603" y="647799"/>
            <a:ext cx="4968552" cy="259200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lvl="0" algn="ctr">
              <a:buNone/>
            </a:pPr>
            <a:r>
              <a:rPr lang="ru-RU" sz="4000" b="1" dirty="0" smtClean="0">
                <a:solidFill>
                  <a:srgbClr val="FFC000"/>
                </a:solidFill>
              </a:rPr>
              <a:t>ВЫВОД</a:t>
            </a:r>
            <a:endParaRPr lang="ru-RU" sz="4000" b="1" dirty="0" smtClean="0">
              <a:solidFill>
                <a:srgbClr val="FFFF00"/>
              </a:solidFill>
            </a:endParaRPr>
          </a:p>
          <a:p>
            <a:pPr lvl="0" algn="just">
              <a:buNone/>
            </a:pPr>
            <a:r>
              <a:rPr lang="ru-RU" sz="3200" b="1" dirty="0" smtClean="0">
                <a:solidFill>
                  <a:srgbClr val="FFFF00"/>
                </a:solidFill>
              </a:rPr>
              <a:t>        Все </a:t>
            </a:r>
            <a:r>
              <a:rPr lang="ru-RU" sz="3200" b="1" dirty="0">
                <a:solidFill>
                  <a:srgbClr val="FFFF00"/>
                </a:solidFill>
              </a:rPr>
              <a:t>произведения искусства, обращенные к Деве Марии, объединяет искренность, нежность, трепетное чувство любви, преклонение людей перед Божьей </a:t>
            </a:r>
            <a:r>
              <a:rPr lang="ru-RU" sz="3200" b="1" dirty="0" smtClean="0">
                <a:solidFill>
                  <a:srgbClr val="FFFF00"/>
                </a:solidFill>
              </a:rPr>
              <a:t>Матерью.</a:t>
            </a:r>
          </a:p>
          <a:p>
            <a:pPr lvl="0" algn="ctr">
              <a:buNone/>
            </a:pP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18" name="Picture 2" descr="C:\Users\Учитель\Desktop\Проекты- Экз. 2019\5 А\елиуса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171" y="431775"/>
            <a:ext cx="4328503" cy="56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378529"/>
      </p:ext>
    </p:extLst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714240" y="1682639"/>
            <a:ext cx="8459640" cy="2018519"/>
          </a:xfrm>
        </p:spPr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sz="1400"/>
              <a:t> 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755675" y="647799"/>
            <a:ext cx="8496944" cy="259200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marL="108000" indent="0" algn="ctr">
              <a:lnSpc>
                <a:spcPct val="150000"/>
              </a:lnSpc>
              <a:buNone/>
            </a:pPr>
            <a:r>
              <a:rPr lang="ru-RU" sz="3600" b="1" kern="150" dirty="0" smtClean="0">
                <a:solidFill>
                  <a:srgbClr val="FFFF00"/>
                </a:solidFill>
                <a:latin typeface="Times New Roman"/>
                <a:ea typeface="SimSun"/>
                <a:cs typeface="Mangal"/>
              </a:rPr>
              <a:t>СПАСИБО ЗА ВНИМАНИЕ!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8194" name="Picture 2" descr="C:\Users\Учитель\Desktop\Проекты- Экз. 2019\5 А\оранта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3" y="1714352"/>
            <a:ext cx="3554293" cy="40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621833"/>
      </p:ext>
    </p:extLst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48311" y="147951"/>
            <a:ext cx="6728044" cy="6506397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 smtClean="0"/>
              <a:t>	</a:t>
            </a:r>
            <a:r>
              <a:rPr lang="ru-RU" sz="2800" u="sng" dirty="0" smtClean="0">
                <a:solidFill>
                  <a:srgbClr val="FFFF00"/>
                </a:solidFill>
              </a:rPr>
              <a:t>Цель работы</a:t>
            </a:r>
            <a:r>
              <a:rPr lang="ru-RU" sz="2800" u="sng" dirty="0"/>
              <a:t>: </a:t>
            </a:r>
            <a:r>
              <a:rPr lang="ru-RU" sz="2800" dirty="0"/>
              <a:t>рассмотреть образ Богородицы в произведениях искусства, создать каталог известных икон с ее изображением и записать CD - диск c произведениями, посвященными Богоматери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r>
              <a:rPr lang="ru-RU" dirty="0" smtClean="0"/>
              <a:t>       </a:t>
            </a:r>
            <a:br>
              <a:rPr lang="ru-RU" dirty="0" smtClean="0"/>
            </a:br>
            <a:r>
              <a:rPr lang="ru-RU" u="sng" dirty="0" smtClean="0">
                <a:solidFill>
                  <a:srgbClr val="FFFF00"/>
                </a:solidFill>
              </a:rPr>
              <a:t>Проблемные вопросы</a:t>
            </a:r>
            <a:r>
              <a:rPr lang="ru-RU" dirty="0" smtClean="0">
                <a:solidFill>
                  <a:srgbClr val="FFFF00"/>
                </a:solidFill>
              </a:rPr>
              <a:t>:</a:t>
            </a: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/>
              <a:t>1)	Какие существуют произведения искусства, посвященные Богородице? </a:t>
            </a:r>
            <a:br>
              <a:rPr lang="ru-RU" dirty="0"/>
            </a:br>
            <a:r>
              <a:rPr lang="ru-RU" dirty="0"/>
              <a:t>2)	В чем их особенность?</a:t>
            </a:r>
            <a:br>
              <a:rPr lang="ru-RU" dirty="0"/>
            </a:br>
            <a:r>
              <a:rPr lang="ru-RU" dirty="0"/>
              <a:t>3)	Что знают </a:t>
            </a:r>
            <a:r>
              <a:rPr lang="ru-RU" dirty="0" smtClean="0"/>
              <a:t>мои </a:t>
            </a:r>
            <a:r>
              <a:rPr lang="ru-RU" dirty="0"/>
              <a:t>одноклассники о Божьей Матери?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486000" y="2669476"/>
            <a:ext cx="6390355" cy="1969770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lvl="0" indent="-216000" algn="ctr">
              <a:buNone/>
            </a:pPr>
            <a:endParaRPr lang="ru-RU" sz="2800" b="1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  <a:p>
            <a:pPr marL="0" lvl="0" indent="-216000" algn="r">
              <a:buNone/>
            </a:pPr>
            <a:endParaRPr lang="ru-RU" sz="2400" b="1" dirty="0" smtClean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  <a:p>
            <a:pPr marL="0" lvl="0" indent="-216000" algn="r">
              <a:buNone/>
            </a:pPr>
            <a:endParaRPr lang="ru-RU" sz="2400" b="1" dirty="0" smtClean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  <a:p>
            <a:pPr marL="0" lvl="0" indent="-216000" algn="r">
              <a:buNone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 </a:t>
            </a:r>
          </a:p>
          <a:p>
            <a:pPr marL="0" lvl="0" indent="-216000" algn="r">
              <a:buNone/>
            </a:pPr>
            <a:endParaRPr lang="ru-RU" sz="2800" b="1" dirty="0">
              <a:solidFill>
                <a:srgbClr val="CC9966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</p:txBody>
      </p:sp>
      <p:pic>
        <p:nvPicPr>
          <p:cNvPr id="2050" name="Picture 2" descr="C:\Users\Учитель\Desktop\Проекты- Экз. 2019\5 А\одигитрия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339" y="1007838"/>
            <a:ext cx="2802222" cy="392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735520"/>
      </p:ext>
    </p:extLst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86000" y="605121"/>
            <a:ext cx="8747640" cy="387798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/>
              <a:t>                                 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467643" y="287759"/>
            <a:ext cx="8747640" cy="6032421"/>
          </a:xfrm>
        </p:spPr>
        <p:txBody>
          <a:bodyPr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lvl="0" indent="-216000" algn="just">
              <a:buNone/>
            </a:pPr>
            <a:r>
              <a:rPr lang="ru-RU" sz="2800" b="1" u="sng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Задачи:</a:t>
            </a:r>
          </a:p>
          <a:p>
            <a:pPr marL="0" lvl="0" indent="-216000" algn="just">
              <a:buNone/>
            </a:pPr>
            <a:r>
              <a:rPr lang="ru-RU" sz="2800" b="1" dirty="0">
                <a:solidFill>
                  <a:srgbClr val="CC996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•	изучить и проанализировать литературу,  Интернет-ресурсы по данной теме;</a:t>
            </a:r>
          </a:p>
          <a:p>
            <a:pPr marL="0" lvl="0" indent="-216000" algn="just">
              <a:buNone/>
            </a:pPr>
            <a:r>
              <a:rPr lang="ru-RU" sz="2800" b="1" dirty="0">
                <a:solidFill>
                  <a:srgbClr val="CC996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•	изучить произведения искусства, посвященные Богородице;</a:t>
            </a:r>
          </a:p>
          <a:p>
            <a:pPr marL="0" lvl="0" indent="-216000" algn="just">
              <a:buNone/>
            </a:pPr>
            <a:r>
              <a:rPr lang="ru-RU" sz="2800" b="1" dirty="0">
                <a:solidFill>
                  <a:srgbClr val="CC996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•	выявить особенности этих произведений;</a:t>
            </a:r>
          </a:p>
          <a:p>
            <a:pPr marL="0" lvl="0" indent="-216000" algn="just">
              <a:buNone/>
            </a:pPr>
            <a:r>
              <a:rPr lang="ru-RU" sz="2800" b="1" dirty="0">
                <a:solidFill>
                  <a:srgbClr val="CC996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•	провести  опрос одноклассников; </a:t>
            </a:r>
          </a:p>
          <a:p>
            <a:pPr marL="0" lvl="0" indent="-216000" algn="just">
              <a:buNone/>
            </a:pPr>
            <a:r>
              <a:rPr lang="ru-RU" sz="2800" b="1" dirty="0">
                <a:solidFill>
                  <a:srgbClr val="CC996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•	проанализировать полученные результаты, сделать выводы;</a:t>
            </a:r>
          </a:p>
          <a:p>
            <a:pPr marL="0" lvl="0" indent="-216000" algn="just">
              <a:buNone/>
            </a:pPr>
            <a:r>
              <a:rPr lang="ru-RU" sz="2800" b="1" dirty="0">
                <a:solidFill>
                  <a:srgbClr val="CC996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•	обобщить  материал, создать каталог и записать CD – диск.</a:t>
            </a:r>
          </a:p>
          <a:p>
            <a:pPr marL="0" lvl="0" indent="-216000" algn="just">
              <a:buNone/>
            </a:pPr>
            <a:endParaRPr lang="ru-RU" sz="2800" b="1" dirty="0">
              <a:solidFill>
                <a:srgbClr val="CC9966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533883921"/>
      </p:ext>
    </p:extLst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23627" y="215751"/>
            <a:ext cx="9180612" cy="1969770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/>
              <a:t>   </a:t>
            </a:r>
            <a:r>
              <a:rPr lang="ru-RU" dirty="0" smtClean="0"/>
              <a:t> </a:t>
            </a:r>
            <a:r>
              <a:rPr lang="ru-RU" sz="3200" u="sng" dirty="0" smtClean="0"/>
              <a:t>Объект исследования</a:t>
            </a:r>
            <a:r>
              <a:rPr lang="ru-RU" sz="3200" u="sng" dirty="0"/>
              <a:t>: </a:t>
            </a:r>
            <a:r>
              <a:rPr lang="ru-RU" sz="3200" dirty="0"/>
              <a:t>произведения </a:t>
            </a:r>
            <a:r>
              <a:rPr lang="ru-RU" sz="3200" dirty="0" smtClean="0"/>
              <a:t>искусства.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u="sng" dirty="0" smtClean="0"/>
              <a:t>Предмет</a:t>
            </a:r>
            <a:r>
              <a:rPr lang="ru-RU" sz="3200" dirty="0" smtClean="0"/>
              <a:t>  -  </a:t>
            </a:r>
            <a:r>
              <a:rPr lang="ru-RU" sz="3200" dirty="0"/>
              <a:t>образ Богородицы.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539651" y="1871935"/>
            <a:ext cx="8747640" cy="3447098"/>
          </a:xfrm>
        </p:spPr>
        <p:txBody>
          <a:bodyPr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lvl="0" indent="-216000" algn="ctr">
              <a:buNone/>
            </a:pPr>
            <a:endParaRPr lang="ru-RU" sz="2800" b="1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  <a:p>
            <a:pPr marL="0" lvl="0" indent="-216000" algn="ctr">
              <a:buNone/>
            </a:pPr>
            <a:endParaRPr lang="ru-RU" sz="2800" b="1" dirty="0">
              <a:solidFill>
                <a:srgbClr val="CC9966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  <a:p>
            <a:pPr marL="0" lvl="0" indent="-216000" algn="ctr">
              <a:buNone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ГИПОТЕЗА </a:t>
            </a:r>
          </a:p>
          <a:p>
            <a:pPr marL="0" lvl="0" indent="-216000" algn="just">
              <a:buNone/>
            </a:pPr>
            <a:r>
              <a:rPr lang="ru-RU" sz="2800" b="1" dirty="0" smtClean="0">
                <a:solidFill>
                  <a:srgbClr val="CC996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	Все </a:t>
            </a:r>
            <a:r>
              <a:rPr lang="ru-RU" sz="2800" b="1" dirty="0">
                <a:solidFill>
                  <a:srgbClr val="CC996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произведения искусства, обращенные к Деве Марии, объединяет искренность, нежность, трепетное чувство любви, преклонение людей перед Божьей Матерью. </a:t>
            </a:r>
          </a:p>
        </p:txBody>
      </p:sp>
    </p:spTree>
    <p:extLst>
      <p:ext uri="{BB962C8B-B14F-4D97-AF65-F5344CB8AC3E}">
        <p14:creationId xmlns:p14="http://schemas.microsoft.com/office/powerpoint/2010/main" val="2523082184"/>
      </p:ext>
    </p:extLst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95635" y="7563"/>
            <a:ext cx="8784976" cy="5816977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just">
              <a:buNone/>
            </a:pPr>
            <a:r>
              <a:rPr lang="ru-RU" dirty="0" smtClean="0">
                <a:solidFill>
                  <a:srgbClr val="FFFF00"/>
                </a:solidFill>
              </a:rPr>
              <a:t>МЕТОДЫ</a:t>
            </a:r>
            <a:r>
              <a:rPr lang="ru-RU" dirty="0">
                <a:solidFill>
                  <a:srgbClr val="FFFF00"/>
                </a:solidFill>
              </a:rPr>
              <a:t>: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• </a:t>
            </a:r>
            <a:r>
              <a:rPr lang="ru-RU" u="sng" dirty="0" smtClean="0"/>
              <a:t>теоретические</a:t>
            </a:r>
            <a:r>
              <a:rPr lang="ru-RU" dirty="0"/>
              <a:t>: изучение и анализ литературных источников, информации сети Интернет; систематизация, осмысление, синтез и обобщение собранного материала, описание;</a:t>
            </a:r>
            <a:br>
              <a:rPr lang="ru-RU" dirty="0"/>
            </a:br>
            <a:r>
              <a:rPr lang="ru-RU" dirty="0"/>
              <a:t>•	</a:t>
            </a:r>
            <a:r>
              <a:rPr lang="ru-RU" u="sng" dirty="0"/>
              <a:t>эмпирические: </a:t>
            </a:r>
            <a:r>
              <a:rPr lang="ru-RU" dirty="0"/>
              <a:t>анкетирование и опрос.</a:t>
            </a:r>
            <a:br>
              <a:rPr lang="ru-RU" dirty="0"/>
            </a:br>
            <a:r>
              <a:rPr lang="ru-RU" dirty="0"/>
              <a:t>    </a:t>
            </a:r>
            <a:r>
              <a:rPr lang="ru-RU" u="sng" dirty="0"/>
              <a:t>Практическая значимость </a:t>
            </a:r>
            <a:r>
              <a:rPr lang="ru-RU" dirty="0"/>
              <a:t>работы заключается в том, что собранный материал, созданные каталог и CD – диск по теме, будут  интересны для работы не только учителям музыки и изобразительного искусства, но и учителям истории, МХК, ОДНКР. Данным материалом можно воспользоваться при подготовке внеклассных мероприятий, занятий, проводимых в «Воскресных школах», например, </a:t>
            </a:r>
            <a:r>
              <a:rPr lang="ru-RU" dirty="0" smtClean="0"/>
              <a:t>таких, </a:t>
            </a:r>
            <a:r>
              <a:rPr lang="ru-RU" dirty="0"/>
              <a:t>как  при Богоявленском Храме с. </a:t>
            </a:r>
            <a:r>
              <a:rPr lang="ru-RU" dirty="0" err="1"/>
              <a:t>Курумоч</a:t>
            </a:r>
            <a:r>
              <a:rPr lang="ru-RU" dirty="0"/>
              <a:t>. 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486000" y="2854141"/>
            <a:ext cx="8747640" cy="1600438"/>
          </a:xfrm>
        </p:spPr>
        <p:txBody>
          <a:bodyPr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lvl="0" indent="-216000" algn="ctr">
              <a:buNone/>
            </a:pPr>
            <a:endParaRPr lang="ru-RU" sz="2800" b="1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  <a:p>
            <a:pPr marL="0" lvl="0" indent="-216000" algn="r">
              <a:buNone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 </a:t>
            </a:r>
          </a:p>
          <a:p>
            <a:pPr marL="0" lvl="0" indent="-216000" algn="r">
              <a:buNone/>
            </a:pPr>
            <a:r>
              <a:rPr lang="ru-RU" sz="2400" b="1" dirty="0" smtClean="0">
                <a:solidFill>
                  <a:srgbClr val="CC996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.</a:t>
            </a:r>
            <a:endParaRPr lang="ru-RU" sz="2800" b="1" dirty="0">
              <a:solidFill>
                <a:srgbClr val="CC9966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  <a:p>
            <a:pPr marL="0" lvl="0" indent="-216000" algn="ctr">
              <a:buNone/>
            </a:pPr>
            <a:endParaRPr lang="ru-RU" sz="2800" b="1" dirty="0">
              <a:solidFill>
                <a:srgbClr val="CC9966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429159304"/>
      </p:ext>
    </p:extLst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86000" y="605121"/>
            <a:ext cx="8747640" cy="387798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/>
              <a:t>                                 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486000" y="238040"/>
            <a:ext cx="8747640" cy="6832640"/>
          </a:xfrm>
        </p:spPr>
        <p:txBody>
          <a:bodyPr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lvl="0" indent="-216000" algn="ctr">
              <a:buNone/>
            </a:pPr>
            <a:r>
              <a:rPr lang="ru-RU" sz="2800" b="1" dirty="0">
                <a:solidFill>
                  <a:schemeClr val="accent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Этапы работы над проектом:</a:t>
            </a:r>
          </a:p>
          <a:p>
            <a:pPr marL="0" lvl="0" indent="-216000" algn="just">
              <a:buNone/>
            </a:pPr>
            <a:r>
              <a:rPr lang="ru-R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I . Подготовительный	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(декабрь 2019г</a:t>
            </a:r>
            <a:r>
              <a:rPr lang="ru-R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)  -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выбор </a:t>
            </a:r>
            <a:r>
              <a:rPr lang="ru-R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темы, обсуждение цели и задач. Определение структуры работы, плана действий. Определение промежуточных сроков выполнения работы. </a:t>
            </a:r>
          </a:p>
          <a:p>
            <a:pPr marL="0" lvl="0" indent="-216000" algn="just">
              <a:buNone/>
            </a:pPr>
            <a:r>
              <a:rPr lang="ru-R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II. Основной (январь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2020 </a:t>
            </a:r>
            <a:r>
              <a:rPr lang="ru-R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г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– февраль 2020г</a:t>
            </a:r>
            <a:r>
              <a:rPr lang="ru-R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) - определение источников информации. Сбор материала по проблеме и его анализ, систематизация.  Подбор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материала </a:t>
            </a:r>
            <a:r>
              <a:rPr lang="ru-R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для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выполнения </a:t>
            </a:r>
            <a:r>
              <a:rPr lang="ru-R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конечного продукта. Выполнение проекта.</a:t>
            </a:r>
          </a:p>
          <a:p>
            <a:pPr marL="0" lvl="0" indent="-216000" algn="just">
              <a:buNone/>
            </a:pPr>
            <a:r>
              <a:rPr lang="ru-R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III. Заключительный 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(март 2020г</a:t>
            </a:r>
            <a:r>
              <a:rPr lang="ru-R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) 	- подготовка и представление отчёта о проделанной работе (доклад,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презентация).</a:t>
            </a:r>
            <a:endParaRPr lang="ru-R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  <a:p>
            <a:pPr marL="0" lvl="0" indent="-216000" algn="ctr">
              <a:buNone/>
            </a:pPr>
            <a:endParaRPr lang="ru-RU" sz="2800" b="1" dirty="0" smtClean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  <a:p>
            <a:pPr marL="0" lvl="0" indent="-216000" algn="r">
              <a:buNone/>
            </a:pPr>
            <a:r>
              <a:rPr lang="ru-RU" sz="2400" b="1" dirty="0" smtClean="0">
                <a:solidFill>
                  <a:srgbClr val="CC996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Black" pitchFamily="34"/>
              </a:rPr>
              <a:t>.</a:t>
            </a:r>
            <a:endParaRPr lang="ru-RU" sz="2800" b="1" dirty="0">
              <a:solidFill>
                <a:srgbClr val="CC9966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  <a:p>
            <a:pPr marL="0" lvl="0" indent="-216000" algn="ctr">
              <a:buNone/>
            </a:pPr>
            <a:endParaRPr lang="ru-RU" sz="2800" b="1" dirty="0">
              <a:solidFill>
                <a:srgbClr val="CC9966"/>
              </a:solidFill>
              <a:effectLst>
                <a:outerShdw dist="17961" dir="2700000">
                  <a:scrgbClr r="0" g="0" b="0"/>
                </a:outerShdw>
              </a:effectLst>
              <a:latin typeface="Arial Black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235256278"/>
      </p:ext>
    </p:extLst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360000" y="3024000"/>
            <a:ext cx="8813879" cy="3093154"/>
          </a:xfrm>
        </p:spPr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7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5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26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ru-RU" dirty="0"/>
              <a:t>  </a:t>
            </a:r>
          </a:p>
          <a:p>
            <a:pPr lvl="0">
              <a:buNone/>
            </a:pPr>
            <a:r>
              <a:rPr lang="ru-RU" dirty="0"/>
              <a:t> </a:t>
            </a:r>
            <a:r>
              <a:rPr lang="ru-RU" dirty="0" smtClean="0"/>
              <a:t>		</a:t>
            </a:r>
            <a:r>
              <a:rPr lang="ru-RU" dirty="0" smtClean="0">
                <a:solidFill>
                  <a:srgbClr val="FFFF00"/>
                </a:solidFill>
              </a:rPr>
              <a:t>На </a:t>
            </a:r>
            <a:r>
              <a:rPr lang="ru-RU" dirty="0">
                <a:solidFill>
                  <a:srgbClr val="FFFF00"/>
                </a:solidFill>
              </a:rPr>
              <a:t>Руси Богородицу почитали </a:t>
            </a:r>
            <a:r>
              <a:rPr lang="ru-RU" dirty="0" smtClean="0">
                <a:solidFill>
                  <a:srgbClr val="FFFF00"/>
                </a:solidFill>
              </a:rPr>
              <a:t> особо</a:t>
            </a:r>
            <a:r>
              <a:rPr lang="ru-RU" dirty="0">
                <a:solidFill>
                  <a:srgbClr val="FFFF00"/>
                </a:solidFill>
              </a:rPr>
              <a:t>. Одна из первых церквей в </a:t>
            </a:r>
            <a:r>
              <a:rPr lang="ru-RU" dirty="0" smtClean="0">
                <a:solidFill>
                  <a:srgbClr val="FFFF00"/>
                </a:solidFill>
              </a:rPr>
              <a:t>Киеве-десятинная, построенная  при </a:t>
            </a:r>
            <a:r>
              <a:rPr lang="ru-RU" dirty="0">
                <a:solidFill>
                  <a:srgbClr val="FFFF00"/>
                </a:solidFill>
              </a:rPr>
              <a:t>князе Владимире</a:t>
            </a:r>
            <a:r>
              <a:rPr lang="ru-RU" dirty="0" smtClean="0">
                <a:solidFill>
                  <a:srgbClr val="FFFF00"/>
                </a:solidFill>
              </a:rPr>
              <a:t>, была  посвящена Богородице (</a:t>
            </a:r>
            <a:r>
              <a:rPr lang="ru-RU" dirty="0">
                <a:solidFill>
                  <a:srgbClr val="FFFF00"/>
                </a:solidFill>
              </a:rPr>
              <a:t>празднику Успения).За много веков христианской культуры было написано множество гимнов Божией Матери и  создано множество количество икон</a:t>
            </a:r>
            <a:r>
              <a:rPr lang="ru-RU" dirty="0" smtClean="0">
                <a:solidFill>
                  <a:srgbClr val="FFFF00"/>
                </a:solidFill>
              </a:rPr>
              <a:t>, многие </a:t>
            </a:r>
            <a:r>
              <a:rPr lang="ru-RU" dirty="0">
                <a:solidFill>
                  <a:srgbClr val="FFFF00"/>
                </a:solidFill>
              </a:rPr>
              <a:t>из которых прославились как чудотворные.</a:t>
            </a:r>
          </a:p>
          <a:p>
            <a:pPr lvl="0">
              <a:buNone/>
            </a:pPr>
            <a:r>
              <a:rPr lang="ru-RU" dirty="0">
                <a:solidFill>
                  <a:srgbClr val="FFFF00"/>
                </a:solidFill>
              </a:rPr>
              <a:t>     Богородица воспринималась как покровительница и защитница родной земли, заступница людей перед Богом. Каждая Богородичная икона уникальна, имеет свою удивительную историю написания и обретения. У каждой иконы своя судьба.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31939" y="337323"/>
            <a:ext cx="3312368" cy="2918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67643" y="4896271"/>
            <a:ext cx="3672408" cy="430887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2800" dirty="0" err="1" smtClean="0">
                <a:solidFill>
                  <a:srgbClr val="FFFF00"/>
                </a:solidFill>
                <a:latin typeface="+mn-lt"/>
              </a:rPr>
              <a:t>Оранта</a:t>
            </a:r>
            <a:r>
              <a:rPr lang="ru-RU" sz="2800" dirty="0" smtClean="0">
                <a:solidFill>
                  <a:srgbClr val="FFFF00"/>
                </a:solidFill>
                <a:latin typeface="+mn-lt"/>
              </a:rPr>
              <a:t>                </a:t>
            </a:r>
            <a:r>
              <a:rPr lang="ru-RU" sz="2800" dirty="0" err="1" smtClean="0">
                <a:solidFill>
                  <a:srgbClr val="FFFF00"/>
                </a:solidFill>
                <a:latin typeface="+mn-lt"/>
              </a:rPr>
              <a:t>Елиуса</a:t>
            </a:r>
            <a:endParaRPr lang="ru-RU" sz="28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4944432" y="4896271"/>
            <a:ext cx="4695760" cy="430887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lvl="0" indent="-216000" algn="ctr">
              <a:buNone/>
            </a:pPr>
            <a:r>
              <a:rPr lang="ru-RU" sz="2800" b="1" i="1" dirty="0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+mn-lt"/>
              </a:rPr>
              <a:t>Одигитрия     </a:t>
            </a:r>
            <a:r>
              <a:rPr lang="ru-RU" sz="2800" b="1" i="1" dirty="0" err="1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+mn-lt"/>
              </a:rPr>
              <a:t>Агиосоритисса</a:t>
            </a:r>
            <a:endParaRPr lang="ru-RU" sz="2800" b="1" i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+mn-lt"/>
            </a:endParaRPr>
          </a:p>
        </p:txBody>
      </p:sp>
      <p:pic>
        <p:nvPicPr>
          <p:cNvPr id="1026" name="Picture 2" descr="C:\Users\Учитель\Desktop\Проекты- Экз. 2019\5 А\оран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8" y="1439887"/>
            <a:ext cx="2339959" cy="289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Учитель\Desktop\Проекты- Экз. 2019\5 А\елиуса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883" y="269549"/>
            <a:ext cx="2202883" cy="289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Учитель\Desktop\Проекты- Экз. 2019\5 А\одигитрия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175" y="1471582"/>
            <a:ext cx="2384345" cy="294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Учитель\Desktop\Проекты- Экз. 2019\5 А\агиосоротис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097" y="305310"/>
            <a:ext cx="2147858" cy="282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152257"/>
      </p:ext>
    </p:extLst>
  </p:cSld>
  <p:clrMapOvr>
    <a:masterClrMapping/>
  </p:clrMapOvr>
  <p:transition spd="med" advTm="17000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yt-darkblu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258</Words>
  <Application>Microsoft Office PowerPoint</Application>
  <PresentationFormat>Произвольный</PresentationFormat>
  <Paragraphs>93</Paragraphs>
  <Slides>27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Обычный</vt:lpstr>
      <vt:lpstr>lyt-darkblue</vt:lpstr>
      <vt:lpstr>                                 ГБОУ СОШ с. Курумоч</vt:lpstr>
      <vt:lpstr>   АКТУАЛЬНОСЬ: По смыслу и значению образ Богородицы  занимает в сознании и духовной жизни  людей ведущее место. Он  важен для каждого человека и для всего мира.    БОГОМАТЕРЬ, БОГОРОДИЦА, МАДОННА, ДЕВА МАРИЯ, ПРЕЧИСТАЯ ДЕВА – Мать Иисуса Христа.</vt:lpstr>
      <vt:lpstr> Цель работы: рассмотреть образ Богородицы в произведениях искусства, создать каталог известных икон с ее изображением и записать CD - диск c произведениями, посвященными Богоматери.         Проблемные вопросы: 1) Какие существуют произведения искусства, посвященные Богородице?  2) В чем их особенность? 3) Что знают мои одноклассники о Божьей Матери?   </vt:lpstr>
      <vt:lpstr>                                 </vt:lpstr>
      <vt:lpstr>    Объект исследования: произведения искусства.  Предмет  -  образ Богородицы.</vt:lpstr>
      <vt:lpstr>МЕТОДЫ: • теоретические: изучение и анализ литературных источников, информации сети Интернет; систематизация, осмысление, синтез и обобщение собранного материала, описание; • эмпирические: анкетирование и опрос.     Практическая значимость работы заключается в том, что собранный материал, созданные каталог и CD – диск по теме, будут  интересны для работы не только учителям музыки и изобразительного искусства, но и учителям истории, МХК, ОДНКР. Данным материалом можно воспользоваться при подготовке внеклассных мероприятий, занятий, проводимых в «Воскресных школах», например, таких, как  при Богоявленском Храме с. Курумоч. </vt:lpstr>
      <vt:lpstr>                                 </vt:lpstr>
      <vt:lpstr>Презентация PowerPoint</vt:lpstr>
      <vt:lpstr>Оранта                Елиуса</vt:lpstr>
      <vt:lpstr> </vt:lpstr>
      <vt:lpstr> «Владимирская икона Божией Матери» - является  одним из лучших ранних образцов византийской живописи. </vt:lpstr>
      <vt:lpstr>Казанская икона  Божией Матери</vt:lpstr>
      <vt:lpstr> </vt:lpstr>
      <vt:lpstr>Презентация PowerPoint</vt:lpstr>
      <vt:lpstr>       В западном искусстве Богородицу</vt:lpstr>
      <vt:lpstr>«Мадонна Литта»  Леонардо да Винчи</vt:lpstr>
      <vt:lpstr>Картина Рафаэля «Сикстинская мадонна»</vt:lpstr>
      <vt:lpstr>Презентация PowerPoint</vt:lpstr>
      <vt:lpstr> Дева Мария в западноевропейском искусстве стала воплощением совершенного образа женской красоты. Такой стиль изображения мадонны просуществовал в католическом мире вплоть до XIX века.  </vt:lpstr>
      <vt:lpstr> Собо́р Пари́жской Богома́тери (Нотр-Да́м) — католический храм в центре Парижа, старейший и самый известный  готический собор Парижа.</vt:lpstr>
      <vt:lpstr>Ватикан, скульптура Божьей матери с Христом</vt:lpstr>
      <vt:lpstr>Презентация PowerPoint</vt:lpstr>
      <vt:lpstr>Презентация PowerPoint</vt:lpstr>
      <vt:lpstr>Презентация PowerPoint</vt:lpstr>
      <vt:lpstr>                                ЗАКЛЮЧЕНИЕ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СОШ с. Курумоч</dc:title>
  <dc:creator>Учитель</dc:creator>
  <cp:lastModifiedBy>Учитель</cp:lastModifiedBy>
  <cp:revision>41</cp:revision>
  <dcterms:created xsi:type="dcterms:W3CDTF">2019-03-06T20:54:38Z</dcterms:created>
  <dcterms:modified xsi:type="dcterms:W3CDTF">2020-05-15T15:56:24Z</dcterms:modified>
</cp:coreProperties>
</file>