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</p:sldMasterIdLst>
  <p:notesMasterIdLst>
    <p:notesMasterId r:id="rId32"/>
  </p:notesMasterIdLst>
  <p:sldIdLst>
    <p:sldId id="270" r:id="rId12"/>
    <p:sldId id="265" r:id="rId13"/>
    <p:sldId id="259" r:id="rId14"/>
    <p:sldId id="272" r:id="rId15"/>
    <p:sldId id="258" r:id="rId16"/>
    <p:sldId id="260" r:id="rId17"/>
    <p:sldId id="273" r:id="rId18"/>
    <p:sldId id="267" r:id="rId19"/>
    <p:sldId id="274" r:id="rId20"/>
    <p:sldId id="262" r:id="rId21"/>
    <p:sldId id="264" r:id="rId22"/>
    <p:sldId id="261" r:id="rId23"/>
    <p:sldId id="283" r:id="rId24"/>
    <p:sldId id="276" r:id="rId25"/>
    <p:sldId id="277" r:id="rId26"/>
    <p:sldId id="278" r:id="rId27"/>
    <p:sldId id="279" r:id="rId28"/>
    <p:sldId id="280" r:id="rId29"/>
    <p:sldId id="266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7" d="100"/>
          <a:sy n="77" d="100"/>
        </p:scale>
        <p:origin x="-117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4752-10A7-4D7F-BEE2-032AC998DF81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A0E3-542E-42DE-9029-D137D5E50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6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A0E3-542E-42DE-9029-D137D5E50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14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230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922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13982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83050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343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228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14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655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46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664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41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822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1224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30713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258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018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92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2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047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565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1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5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7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447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184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0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3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6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9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60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6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1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2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218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6185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18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7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76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90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45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60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1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2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01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6106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9766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7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66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17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75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53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29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99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4363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040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45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7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8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39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67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46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51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04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03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546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954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57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03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79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748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47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31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97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918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314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9240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81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3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34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81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091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65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79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5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139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4375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36305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167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87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2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3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296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100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0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533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0054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1489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0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570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70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875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563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1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32E15D-5C4B-4EB5-932E-123F803ADBE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549C62-3366-4771-BD12-2A8E0D379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8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0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>
                <a:solidFill>
                  <a:srgbClr val="575F6D"/>
                </a:solidFill>
              </a:rPr>
              <a:pPr/>
              <a:t>15.11.2021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4.gif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Как путешествует            письмо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00438"/>
            <a:ext cx="3428658" cy="1872778"/>
          </a:xfrm>
          <a:prstGeom prst="rect">
            <a:avLst/>
          </a:prstGeom>
        </p:spPr>
      </p:pic>
      <p:pic>
        <p:nvPicPr>
          <p:cNvPr id="5" name="Рисунок 4" descr="Рисунок1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500438"/>
            <a:ext cx="18764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ACCE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3669519" cy="19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5DA8E5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35742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9F4A52A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928802"/>
            <a:ext cx="248771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14D75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072196" y="-4"/>
            <a:ext cx="3071799" cy="26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731B6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6206" y="2643182"/>
            <a:ext cx="355779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49B1B4B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98169"/>
            <a:ext cx="2876973" cy="2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6689B81B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4786322"/>
            <a:ext cx="4071934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54D5FA1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4429132"/>
            <a:ext cx="237161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7BA68B9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143116"/>
            <a:ext cx="29289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7B45D0"/>
          <p:cNvPicPr/>
          <p:nvPr/>
        </p:nvPicPr>
        <p:blipFill>
          <a:blip r:embed="rId3" cstate="print"/>
          <a:srcRect l="4967"/>
          <a:stretch>
            <a:fillRect/>
          </a:stretch>
        </p:blipFill>
        <p:spPr bwMode="auto">
          <a:xfrm>
            <a:off x="3929057" y="1"/>
            <a:ext cx="521494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4C0E62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624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97D27BB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000240"/>
            <a:ext cx="56174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6126C8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873" y="4286256"/>
            <a:ext cx="55431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7D0139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29066"/>
            <a:ext cx="448648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3DD5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358635"/>
            <a:ext cx="5715008" cy="24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1C93CE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BD3BDB8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DA4B9D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9"/>
            <a:ext cx="378618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DF1BD0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472" y="0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887A25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85728"/>
            <a:ext cx="409457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3EA0B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428868"/>
            <a:ext cx="50006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</a:rPr>
              <a:t>Как путешествует письмо</a:t>
            </a:r>
            <a:endParaRPr lang="ru-RU" sz="48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6" y="1428737"/>
            <a:ext cx="6473825" cy="44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Татьяна\Local Settings\Temporary Internet Files\Content.MSO\EC7DB8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846583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F5A0D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00174"/>
            <a:ext cx="85877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9449968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2643182"/>
            <a:ext cx="85344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EFD184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928934"/>
            <a:ext cx="919735" cy="90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E7B60A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3" y="3286124"/>
            <a:ext cx="834899" cy="82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5013BE6A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71671" y="4214818"/>
            <a:ext cx="814132" cy="8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Татьяна\Local Settings\Temporary Internet Files\Content.MSO\7EBB7654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7621" y="4500570"/>
            <a:ext cx="858775" cy="8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86116" y="321468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3" y="4143380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1" y="4429132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142873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142873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2571744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285749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351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Другие почтовые отправления.</a:t>
            </a:r>
            <a:endParaRPr lang="ru-RU" dirty="0"/>
          </a:p>
        </p:txBody>
      </p:sp>
      <p:pic>
        <p:nvPicPr>
          <p:cNvPr id="4" name="Содержимое 3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227342" cy="2827606"/>
          </a:xfrm>
        </p:spPr>
      </p:pic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929066"/>
            <a:ext cx="4156953" cy="2743200"/>
          </a:xfrm>
          <a:prstGeom prst="rect">
            <a:avLst/>
          </a:prstGeom>
        </p:spPr>
      </p:pic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5936" y="2913888"/>
            <a:ext cx="2798064" cy="3944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1214422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Открытка – почтовая карточка для открытого письма.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Посылки </a:t>
            </a:r>
            <a:endParaRPr lang="ru-RU" dirty="0"/>
          </a:p>
        </p:txBody>
      </p:sp>
      <p:pic>
        <p:nvPicPr>
          <p:cNvPr id="4" name="Содержимое 3" descr="Рисунок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2643174" cy="3302718"/>
          </a:xfrm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928934"/>
            <a:ext cx="3451123" cy="3451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1214422"/>
            <a:ext cx="492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упакованная вещь, которую 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посылают по почте.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Рисунок19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572008"/>
            <a:ext cx="2071702" cy="20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Бандероли </a:t>
            </a:r>
            <a:endParaRPr lang="ru-RU" dirty="0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066220"/>
            <a:ext cx="3714776" cy="2791780"/>
          </a:xfrm>
        </p:spPr>
      </p:pic>
      <p:pic>
        <p:nvPicPr>
          <p:cNvPr id="5" name="Рисунок 4" descr="Рисунок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4425" y="3486150"/>
            <a:ext cx="4219575" cy="3371850"/>
          </a:xfrm>
          <a:prstGeom prst="rect">
            <a:avLst/>
          </a:prstGeom>
        </p:spPr>
      </p:pic>
      <p:pic>
        <p:nvPicPr>
          <p:cNvPr id="6" name="Рисунок 5" descr="Рисунок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3214710" cy="2856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1785926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Небольшие почтовые отправления.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почтовая печать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Особая почтовая печать,</a:t>
            </a:r>
          </a:p>
          <a:p>
            <a:r>
              <a:rPr lang="ru-RU" dirty="0" smtClean="0"/>
              <a:t>                             указывающая на время</a:t>
            </a:r>
          </a:p>
          <a:p>
            <a:r>
              <a:rPr lang="ru-RU" dirty="0" smtClean="0"/>
              <a:t>                            отправления и получения.          </a:t>
            </a:r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4" name="Рисунок 3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857628"/>
            <a:ext cx="2928958" cy="2533152"/>
          </a:xfrm>
          <a:prstGeom prst="rect">
            <a:avLst/>
          </a:prstGeom>
        </p:spPr>
      </p:pic>
      <p:pic>
        <p:nvPicPr>
          <p:cNvPr id="5" name="Рисунок 4" descr="Рисунок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714752"/>
            <a:ext cx="2286016" cy="2441000"/>
          </a:xfrm>
          <a:prstGeom prst="rect">
            <a:avLst/>
          </a:prstGeom>
        </p:spPr>
      </p:pic>
      <p:pic>
        <p:nvPicPr>
          <p:cNvPr id="6" name="Рисунок 5" descr="Рисунок19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2514600" cy="2457450"/>
          </a:xfrm>
          <a:prstGeom prst="rect">
            <a:avLst/>
          </a:prstGeom>
        </p:spPr>
      </p:pic>
      <p:pic>
        <p:nvPicPr>
          <p:cNvPr id="7" name="Рисунок 6" descr="Рисунок16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92550">
            <a:off x="622540" y="328419"/>
            <a:ext cx="2286016" cy="3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Весы, </a:t>
            </a:r>
            <a:r>
              <a:rPr lang="ru-RU" sz="4000" dirty="0" err="1" smtClean="0"/>
              <a:t>стелажжи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Весы нужны, чтобы взвешивать посылки, бандероли. На стеллажах хранятся разные отправления.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419032"/>
            <a:ext cx="2286016" cy="2658158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40" y="2786058"/>
            <a:ext cx="2757506" cy="2143140"/>
          </a:xfrm>
          <a:prstGeom prst="rect">
            <a:avLst/>
          </a:prstGeom>
        </p:spPr>
      </p:pic>
      <p:pic>
        <p:nvPicPr>
          <p:cNvPr id="6" name="Рисунок 5" descr="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143380"/>
            <a:ext cx="2228017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91167C8"/>
          <p:cNvPicPr>
            <a:picLocks noChangeAspect="1" noChangeArrowheads="1"/>
          </p:cNvPicPr>
          <p:nvPr/>
        </p:nvPicPr>
        <p:blipFill>
          <a:blip r:embed="rId2" cstate="screen">
            <a:lum contrast="-20000"/>
          </a:blip>
          <a:srcRect/>
          <a:stretch>
            <a:fillRect/>
          </a:stretch>
        </p:blipFill>
        <p:spPr bwMode="auto">
          <a:xfrm>
            <a:off x="3929058" y="571480"/>
            <a:ext cx="4705350" cy="269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Рисунок 1" descr="7936F8DE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5719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29058" y="571480"/>
            <a:ext cx="4714908" cy="2714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85860"/>
            <a:ext cx="1214446" cy="12144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И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285860"/>
            <a:ext cx="121444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57166"/>
            <a:ext cx="1214446" cy="121444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С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357166"/>
            <a:ext cx="121444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85728"/>
            <a:ext cx="1214446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П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85728"/>
            <a:ext cx="121444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285728"/>
            <a:ext cx="1214446" cy="1214446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С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285728"/>
            <a:ext cx="121444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1857364"/>
            <a:ext cx="1214446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Б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1857364"/>
            <a:ext cx="121444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857364"/>
            <a:ext cx="1214446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А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1857364"/>
            <a:ext cx="121444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928802"/>
            <a:ext cx="1214446" cy="1214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О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928802"/>
            <a:ext cx="121444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4 0.07593 L -0.83524 0.6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2338 L -0.51389 0.676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00" y="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481 L -0.37205 0.449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2361 L -0.05069 0.6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2453 L 0.25834 0.5321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667 L -0.12656 0.44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37448 0.4347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217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 animBg="1"/>
      <p:bldP spid="13" grpId="0" animBg="1"/>
      <p:bldP spid="4" grpId="0" animBg="1"/>
      <p:bldP spid="11" grpId="0" animBg="1"/>
      <p:bldP spid="7" grpId="0" animBg="1"/>
      <p:bldP spid="12" grpId="0" animBg="1"/>
      <p:bldP spid="10" grpId="0" animBg="1"/>
      <p:bldP spid="16" grpId="0" animBg="1"/>
      <p:bldP spid="9" grpId="0" animBg="1"/>
      <p:bldP spid="17" grpId="0" animBg="1"/>
      <p:bldP spid="8" grpId="0" animBg="1"/>
      <p:bldP spid="15" grpId="0" animBg="1"/>
      <p:bldP spid="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1472" y="4500570"/>
            <a:ext cx="2286016" cy="200026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Земля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15140" y="1643050"/>
            <a:ext cx="2000264" cy="171451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err="1" smtClean="0">
                <a:solidFill>
                  <a:schemeClr val="tx1"/>
                </a:solidFill>
              </a:rPr>
              <a:t>Т</a:t>
            </a:r>
            <a:r>
              <a:rPr lang="ru-RU" sz="3600" dirty="0" err="1" smtClean="0">
                <a:solidFill>
                  <a:schemeClr val="tx1"/>
                </a:solidFill>
              </a:rPr>
              <a:t>апоч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2" name="Блок-схема: сортировка 21"/>
          <p:cNvSpPr/>
          <p:nvPr/>
        </p:nvSpPr>
        <p:spPr>
          <a:xfrm rot="18261591">
            <a:off x="7215206" y="642918"/>
            <a:ext cx="928694" cy="1714512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428728" y="1000108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324328" y="38957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429256" y="357166"/>
            <a:ext cx="71438" cy="71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58148" y="4429132"/>
            <a:ext cx="142876" cy="1428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214810" y="2143116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072198" y="478632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000232" y="278605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357554" y="571480"/>
            <a:ext cx="71438" cy="714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786314" y="5715016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215338" y="21429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429256" y="2857496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643174" y="1785926"/>
            <a:ext cx="142876" cy="71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28596" y="2357430"/>
            <a:ext cx="71438" cy="71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429520" y="585789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214678" y="6357958"/>
            <a:ext cx="71438" cy="4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57224" y="3857628"/>
            <a:ext cx="71438" cy="714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-0.06083 C -0.09202 -0.07355 -0.11997 -0.08627 -0.13611 -0.07725 C -0.15226 -0.06823 -0.15608 -0.02891 -0.16077 -0.0074 C -0.16545 0.0141 -0.16441 0.02775 -0.16389 0.05203 C -0.16337 0.07632 -0.1566 0.11447 -0.15764 0.13806 C -0.15868 0.16165 -0.16302 0.1709 -0.16997 0.19334 C -0.17691 0.21577 -0.18038 0.25069 -0.19913 0.27336 C -0.21788 0.29602 -0.24792 0.31637 -0.28229 0.32863 C -0.31667 0.34089 -0.37049 0.34204 -0.40538 0.34713 C -0.44028 0.35222 -0.46129 0.34782 -0.4915 0.35939 C -0.5217 0.37095 -0.56094 0.39546 -0.58681 0.41674 C -0.61268 0.43802 -0.63681 0.47479 -0.64688 0.4863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1" y="571480"/>
            <a:ext cx="6715172" cy="54292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endParaRPr lang="ru-RU" sz="5400" b="1" spc="50" dirty="0">
              <a:ln w="11430"/>
              <a:gradFill>
                <a:gsLst>
                  <a:gs pos="25000">
                    <a:srgbClr val="7598D9">
                      <a:satMod val="155000"/>
                    </a:srgbClr>
                  </a:gs>
                  <a:gs pos="100000">
                    <a:srgbClr val="7598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Рисунок16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1876425" cy="2838450"/>
          </a:xfrm>
          <a:prstGeom prst="rect">
            <a:avLst/>
          </a:prstGeom>
        </p:spPr>
      </p:pic>
      <p:pic>
        <p:nvPicPr>
          <p:cNvPr id="5" name="Рисунок 4" descr="Рисунок19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82658">
            <a:off x="3269797" y="506264"/>
            <a:ext cx="2514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36F8DE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Конверты</a:t>
            </a:r>
            <a:endParaRPr lang="ru-RU" sz="5400" dirty="0"/>
          </a:p>
        </p:txBody>
      </p:sp>
      <p:pic>
        <p:nvPicPr>
          <p:cNvPr id="4" name="Содержимое 3" descr="618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3737016" cy="3251204"/>
          </a:xfr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428736"/>
            <a:ext cx="2928958" cy="2013658"/>
          </a:xfrm>
          <a:prstGeom prst="rect">
            <a:avLst/>
          </a:prstGeom>
        </p:spPr>
      </p:pic>
      <p:pic>
        <p:nvPicPr>
          <p:cNvPr id="7" name="Рисунок 6" descr="post-1-1320447289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535443"/>
            <a:ext cx="5929314" cy="29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тьяна\Local Settings\Temporary Internet Files\Content.MSO\2B282B7F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4346" y="1"/>
            <a:ext cx="9358346" cy="681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тьяна\Local Settings\Temporary Internet Files\Content.MSO\DFFE333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0"/>
            <a:ext cx="60007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357190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Отправитель</a:t>
            </a:r>
            <a:endParaRPr lang="ru-RU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876"/>
            <a:ext cx="357190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prstClr val="white"/>
                </a:solidFill>
              </a:rPr>
              <a:t>Адресат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43372" y="428604"/>
            <a:ext cx="4143404" cy="2428892"/>
          </a:xfrm>
          <a:prstGeom prst="rightArrow">
            <a:avLst>
              <a:gd name="adj1" fmla="val 50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Тот, кто отправляет письмо.</a:t>
            </a: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14810" y="3571876"/>
            <a:ext cx="4214842" cy="2428892"/>
          </a:xfrm>
          <a:prstGeom prst="rightArrow">
            <a:avLst>
              <a:gd name="adj1" fmla="val 50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Тот, на чей адрес приходит письмо.</a:t>
            </a: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7F4749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Марка</a:t>
            </a:r>
            <a:endParaRPr lang="ru-RU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268760"/>
            <a:ext cx="4648768" cy="3067344"/>
          </a:xfr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450336"/>
            <a:ext cx="4870704" cy="3407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142873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Марка оплачивает путешествие письма.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357694"/>
            <a:ext cx="3382744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440</TotalTime>
  <Words>103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Солнцестояние</vt:lpstr>
      <vt:lpstr>Эркер</vt:lpstr>
      <vt:lpstr>1_Эркер</vt:lpstr>
      <vt:lpstr>2_Эркер</vt:lpstr>
      <vt:lpstr>3_Эркер</vt:lpstr>
      <vt:lpstr>4_Эркер</vt:lpstr>
      <vt:lpstr>5_Эркер</vt:lpstr>
      <vt:lpstr>6_Эркер</vt:lpstr>
      <vt:lpstr>7_Эркер</vt:lpstr>
      <vt:lpstr>8_Эркер</vt:lpstr>
      <vt:lpstr>9_Эркер</vt:lpstr>
      <vt:lpstr>                                               </vt:lpstr>
      <vt:lpstr>Презентация PowerPoint</vt:lpstr>
      <vt:lpstr>Презентация PowerPoint</vt:lpstr>
      <vt:lpstr>Конверты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Марка</vt:lpstr>
      <vt:lpstr>Презентация PowerPoint</vt:lpstr>
      <vt:lpstr>Презентация PowerPoint</vt:lpstr>
      <vt:lpstr>Презентация PowerPoint</vt:lpstr>
      <vt:lpstr>Как путешествует письмо</vt:lpstr>
      <vt:lpstr>Другие почтовые отправления.</vt:lpstr>
      <vt:lpstr>Посылки </vt:lpstr>
      <vt:lpstr>Бандероли </vt:lpstr>
      <vt:lpstr>             почтовая печать   </vt:lpstr>
      <vt:lpstr>Весы, стелажжи.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Учитель</cp:lastModifiedBy>
  <cp:revision>55</cp:revision>
  <dcterms:created xsi:type="dcterms:W3CDTF">2011-02-18T20:54:13Z</dcterms:created>
  <dcterms:modified xsi:type="dcterms:W3CDTF">2021-11-15T12:59:38Z</dcterms:modified>
</cp:coreProperties>
</file>