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2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1" name="Shape 1031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Тема Office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ShapeType="1" noGrp="1"/>
          </p:cNvSpPr>
          <p:nvPr/>
        </p:nvSpPr>
        <p:spPr bwMode="auto">
          <a:xfrm>
            <a:off x="71437" y="6556375"/>
            <a:ext cx="2000250" cy="230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900" b="1" i="0" u="none">
                <a:solidFill>
                  <a:srgbClr val="953735"/>
                </a:solidFill>
                <a:latin typeface="Calibri"/>
              </a:rPr>
              <a:t>scul32.ucoz.ru</a:t>
            </a:r>
            <a:endParaRPr/>
          </a:p>
        </p:txBody>
      </p:sp>
      <p:sp>
        <p:nvSpPr>
          <p:cNvPr id="2051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52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53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2054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5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Тема Office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ShapeType="1" noGrp="1"/>
          </p:cNvSpPr>
          <p:nvPr/>
        </p:nvSpPr>
        <p:spPr bwMode="auto">
          <a:xfrm>
            <a:off x="71437" y="6556375"/>
            <a:ext cx="2000250" cy="230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900" b="1" i="0" u="none">
                <a:solidFill>
                  <a:srgbClr val="953735"/>
                </a:solidFill>
                <a:latin typeface="Calibri"/>
              </a:rPr>
              <a:t>scul32.ucoz.ru</a:t>
            </a:r>
            <a:endParaRPr/>
          </a:p>
        </p:txBody>
      </p:sp>
      <p:sp>
        <p:nvSpPr>
          <p:cNvPr id="3075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076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3077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3078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079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Тема Office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ShapeType="1" noGrp="1"/>
          </p:cNvSpPr>
          <p:nvPr/>
        </p:nvSpPr>
        <p:spPr bwMode="auto">
          <a:xfrm>
            <a:off x="71437" y="6556375"/>
            <a:ext cx="2000250" cy="230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900" b="1" i="0" u="none">
                <a:solidFill>
                  <a:srgbClr val="953735"/>
                </a:solidFill>
                <a:latin typeface="Calibri"/>
              </a:rPr>
              <a:t>scul32.ucoz.ru</a:t>
            </a:r>
            <a:endParaRPr/>
          </a:p>
        </p:txBody>
      </p:sp>
      <p:sp>
        <p:nvSpPr>
          <p:cNvPr id="4099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100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101" name="Дата 1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4102" name="Нижний колонтитул 2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03" name="Номер слайда 3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7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TextBox 6"/>
          <p:cNvSpPr txBox="1">
            <a:spLocks noChangeShapeType="1" noGrp="1"/>
          </p:cNvSpPr>
          <p:nvPr/>
        </p:nvSpPr>
        <p:spPr bwMode="auto">
          <a:xfrm>
            <a:off x="71437" y="6556375"/>
            <a:ext cx="2000250" cy="230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900" b="1" i="0" u="none">
                <a:solidFill>
                  <a:srgbClr val="953735"/>
                </a:solidFill>
                <a:latin typeface="Calibri"/>
              </a:rPr>
              <a:t>scul32.ucoz.ru</a:t>
            </a:r>
            <a:endParaRPr/>
          </a:p>
        </p:txBody>
      </p:sp>
      <p:sp>
        <p:nvSpPr>
          <p:cNvPr id="1027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8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29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  <a:latin typeface="Calibri"/>
              </a:rPr>
              <a:t>*</a:t>
            </a:r>
            <a:endParaRPr/>
          </a:p>
        </p:txBody>
      </p:sp>
      <p:sp>
        <p:nvSpPr>
          <p:cNvPr id="1030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1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898989"/>
                </a:solidFill>
                <a:latin typeface="Calibri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2pPr>
      <a:lvl3pPr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3pPr>
      <a:lvl4pPr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4pPr>
      <a:lvl5pPr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5pPr>
      <a:lvl6pPr marL="457200"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6pPr>
      <a:lvl7pPr marL="914400"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7pPr>
      <a:lvl8pPr marL="1371600"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8pPr>
      <a:lvl9pPr marL="1828800" algn="ctr">
        <a:spcBef>
          <a:spcPts val="0"/>
        </a:spcBef>
        <a:spcAft>
          <a:spcPts val="0"/>
        </a:spcAft>
        <a:defRPr sz="1000">
          <a:solidFill>
            <a:schemeClr val="tx1"/>
          </a:solidFill>
          <a:latin typeface="Calibri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5123" name="Содержимое 5" descr="23.jpg"/>
          <p:cNvPicPr>
            <a:picLocks noChangeAspect="1" noGrp="1"/>
          </p:cNvPicPr>
          <p:nvPr>
            <p:ph type="obj"/>
          </p:nvPr>
        </p:nvPicPr>
        <p:blipFill>
          <a:blip r:embed="rId2"/>
          <a:srcRect l="0" t="0" r="0" b="0"/>
          <a:stretch/>
        </p:blipFill>
        <p:spPr bwMode="auto">
          <a:xfrm>
            <a:off x="1403350" y="908050"/>
            <a:ext cx="6600825" cy="44656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ShapeType="1" noGrp="1"/>
          </p:cNvSpPr>
          <p:nvPr/>
        </p:nvSpPr>
        <p:spPr bwMode="auto">
          <a:xfrm>
            <a:off x="2124075" y="692150"/>
            <a:ext cx="434816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 b="1" i="0" u="sng"/>
              <a:t>Словарный диктант.</a:t>
            </a:r>
            <a:endParaRPr/>
          </a:p>
        </p:txBody>
      </p:sp>
      <p:sp>
        <p:nvSpPr>
          <p:cNvPr id="6147" name="TextBox 2"/>
          <p:cNvSpPr txBox="1">
            <a:spLocks noChangeShapeType="1" noGrp="1"/>
          </p:cNvSpPr>
          <p:nvPr/>
        </p:nvSpPr>
        <p:spPr bwMode="auto">
          <a:xfrm>
            <a:off x="1116012" y="1700212"/>
            <a:ext cx="25812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0" i="1" u="none"/>
              <a:t>В</a:t>
            </a:r>
            <a:r>
              <a:rPr sz="4000" b="1" i="1" u="sng">
                <a:solidFill>
                  <a:srgbClr val="FF0000"/>
                </a:solidFill>
              </a:rPr>
              <a:t>о</a:t>
            </a:r>
            <a:r>
              <a:rPr sz="4000" b="0" i="1" u="none"/>
              <a:t>р</a:t>
            </a:r>
            <a:r>
              <a:rPr sz="4000" b="1" i="1" u="sng">
                <a:solidFill>
                  <a:srgbClr val="FF0000"/>
                </a:solidFill>
              </a:rPr>
              <a:t>о</a:t>
            </a:r>
            <a:r>
              <a:rPr sz="4000" b="0" i="1" u="none"/>
              <a:t>бей, </a:t>
            </a:r>
            <a:endParaRPr/>
          </a:p>
        </p:txBody>
      </p:sp>
      <p:sp>
        <p:nvSpPr>
          <p:cNvPr id="6148" name="TextBox 3"/>
          <p:cNvSpPr txBox="1">
            <a:spLocks noChangeShapeType="1" noGrp="1"/>
          </p:cNvSpPr>
          <p:nvPr/>
        </p:nvSpPr>
        <p:spPr bwMode="auto">
          <a:xfrm>
            <a:off x="3635375" y="1700212"/>
            <a:ext cx="24018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0" i="1" u="none"/>
              <a:t>в</a:t>
            </a:r>
            <a:r>
              <a:rPr sz="4000" b="1" i="1" u="sng">
                <a:solidFill>
                  <a:srgbClr val="FF0000"/>
                </a:solidFill>
              </a:rPr>
              <a:t>е</a:t>
            </a:r>
            <a:r>
              <a:rPr sz="4000" b="0" i="1" u="none"/>
              <a:t>сёлый,</a:t>
            </a:r>
            <a:endParaRPr/>
          </a:p>
        </p:txBody>
      </p:sp>
      <p:sp>
        <p:nvSpPr>
          <p:cNvPr id="6149" name="TextBox 4"/>
          <p:cNvSpPr txBox="1">
            <a:spLocks noChangeShapeType="1" noGrp="1"/>
          </p:cNvSpPr>
          <p:nvPr/>
        </p:nvSpPr>
        <p:spPr bwMode="auto">
          <a:xfrm>
            <a:off x="6011861" y="1700212"/>
            <a:ext cx="1455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1" i="0" u="sng">
                <a:solidFill>
                  <a:srgbClr val="FF0000"/>
                </a:solidFill>
              </a:rPr>
              <a:t>я</a:t>
            </a:r>
            <a:r>
              <a:rPr sz="4000"/>
              <a:t>зык,</a:t>
            </a:r>
            <a:endParaRPr/>
          </a:p>
        </p:txBody>
      </p:sp>
      <p:sp>
        <p:nvSpPr>
          <p:cNvPr id="6150" name="TextBox 5"/>
          <p:cNvSpPr txBox="1">
            <a:spLocks noChangeShapeType="1" noGrp="1"/>
          </p:cNvSpPr>
          <p:nvPr/>
        </p:nvSpPr>
        <p:spPr bwMode="auto">
          <a:xfrm>
            <a:off x="684212" y="2997200"/>
            <a:ext cx="25860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0" i="1" u="none"/>
              <a:t>т</a:t>
            </a:r>
            <a:r>
              <a:rPr sz="4000" b="1" i="1" u="sng">
                <a:solidFill>
                  <a:srgbClr val="FF0000"/>
                </a:solidFill>
              </a:rPr>
              <a:t>е</a:t>
            </a:r>
            <a:r>
              <a:rPr sz="4000" b="0" i="1" u="none"/>
              <a:t>традь,</a:t>
            </a:r>
            <a:endParaRPr/>
          </a:p>
        </p:txBody>
      </p:sp>
      <p:sp>
        <p:nvSpPr>
          <p:cNvPr id="6151" name="TextBox 7"/>
          <p:cNvSpPr txBox="1">
            <a:spLocks noChangeShapeType="1" noGrp="1"/>
          </p:cNvSpPr>
          <p:nvPr/>
        </p:nvSpPr>
        <p:spPr bwMode="auto">
          <a:xfrm>
            <a:off x="3276600" y="2997200"/>
            <a:ext cx="184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6152" name="TextBox 8"/>
          <p:cNvSpPr txBox="1">
            <a:spLocks noChangeShapeType="1" noGrp="1"/>
          </p:cNvSpPr>
          <p:nvPr/>
        </p:nvSpPr>
        <p:spPr bwMode="auto">
          <a:xfrm>
            <a:off x="5580062" y="2997200"/>
            <a:ext cx="28765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0" i="1" u="none"/>
              <a:t>р</a:t>
            </a:r>
            <a:r>
              <a:rPr sz="4000" b="1" i="1" u="sng">
                <a:solidFill>
                  <a:srgbClr val="FF0000"/>
                </a:solidFill>
              </a:rPr>
              <a:t>а</a:t>
            </a:r>
            <a:r>
              <a:rPr sz="4000" b="0" i="1" u="none"/>
              <a:t>ботать.</a:t>
            </a:r>
            <a:endParaRPr/>
          </a:p>
        </p:txBody>
      </p:sp>
      <p:sp>
        <p:nvSpPr>
          <p:cNvPr id="6153" name="TextBox 9"/>
          <p:cNvSpPr txBox="1">
            <a:spLocks noChangeShapeType="1" noGrp="1"/>
          </p:cNvSpPr>
          <p:nvPr/>
        </p:nvSpPr>
        <p:spPr bwMode="auto">
          <a:xfrm>
            <a:off x="2124075" y="1484312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0070C0"/>
                </a:solidFill>
              </a:rPr>
              <a:t>С.</a:t>
            </a:r>
            <a:endParaRPr/>
          </a:p>
        </p:txBody>
      </p:sp>
      <p:sp>
        <p:nvSpPr>
          <p:cNvPr id="6154" name="TextBox 10"/>
          <p:cNvSpPr txBox="1">
            <a:spLocks noChangeShapeType="1" noGrp="1"/>
          </p:cNvSpPr>
          <p:nvPr/>
        </p:nvSpPr>
        <p:spPr bwMode="auto">
          <a:xfrm>
            <a:off x="6372225" y="1484312"/>
            <a:ext cx="54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0070C0"/>
                </a:solidFill>
              </a:rPr>
              <a:t>С.</a:t>
            </a:r>
            <a:endParaRPr/>
          </a:p>
        </p:txBody>
      </p:sp>
      <p:sp>
        <p:nvSpPr>
          <p:cNvPr id="6155" name="TextBox 11"/>
          <p:cNvSpPr txBox="1">
            <a:spLocks noChangeShapeType="1" noGrp="1"/>
          </p:cNvSpPr>
          <p:nvPr/>
        </p:nvSpPr>
        <p:spPr bwMode="auto">
          <a:xfrm>
            <a:off x="1619250" y="2781300"/>
            <a:ext cx="5445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0070C0"/>
                </a:solidFill>
              </a:rPr>
              <a:t>С.</a:t>
            </a:r>
            <a:endParaRPr/>
          </a:p>
        </p:txBody>
      </p:sp>
      <p:sp>
        <p:nvSpPr>
          <p:cNvPr id="6156" name="TextBox 12"/>
          <p:cNvSpPr txBox="1">
            <a:spLocks noChangeShapeType="1" noGrp="1"/>
          </p:cNvSpPr>
          <p:nvPr/>
        </p:nvSpPr>
        <p:spPr bwMode="auto">
          <a:xfrm>
            <a:off x="4140200" y="1484312"/>
            <a:ext cx="647700" cy="52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0070C0"/>
                </a:solidFill>
              </a:rPr>
              <a:t>П.</a:t>
            </a:r>
            <a:endParaRPr/>
          </a:p>
        </p:txBody>
      </p:sp>
      <p:sp>
        <p:nvSpPr>
          <p:cNvPr id="6157" name="TextBox 13"/>
          <p:cNvSpPr txBox="1">
            <a:spLocks noChangeShapeType="1" noGrp="1"/>
          </p:cNvSpPr>
          <p:nvPr/>
        </p:nvSpPr>
        <p:spPr bwMode="auto">
          <a:xfrm>
            <a:off x="4140200" y="2708275"/>
            <a:ext cx="5413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0070C0"/>
                </a:solidFill>
              </a:rPr>
              <a:t>П.</a:t>
            </a:r>
            <a:endParaRPr/>
          </a:p>
        </p:txBody>
      </p:sp>
      <p:sp>
        <p:nvSpPr>
          <p:cNvPr id="6158" name="TextBox 14"/>
          <p:cNvSpPr txBox="1">
            <a:spLocks noChangeShapeType="1" noGrp="1"/>
          </p:cNvSpPr>
          <p:nvPr/>
        </p:nvSpPr>
        <p:spPr bwMode="auto">
          <a:xfrm>
            <a:off x="6659562" y="2708275"/>
            <a:ext cx="481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1" u="none">
                <a:solidFill>
                  <a:srgbClr val="0070C0"/>
                </a:solidFill>
              </a:rPr>
              <a:t>Г.</a:t>
            </a:r>
            <a:endParaRPr/>
          </a:p>
        </p:txBody>
      </p:sp>
      <p:sp>
        <p:nvSpPr>
          <p:cNvPr id="6159" name="TextBox 15"/>
          <p:cNvSpPr txBox="1">
            <a:spLocks noChangeShapeType="1" noGrp="1"/>
          </p:cNvSpPr>
          <p:nvPr/>
        </p:nvSpPr>
        <p:spPr bwMode="auto">
          <a:xfrm>
            <a:off x="1331912" y="5013325"/>
            <a:ext cx="4343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/>
              <a:t>ЛИСТ САМООЦЕНКИ</a:t>
            </a:r>
            <a:endParaRPr/>
          </a:p>
        </p:txBody>
      </p:sp>
      <p:sp>
        <p:nvSpPr>
          <p:cNvPr id="6160" name="TextBox 16"/>
          <p:cNvSpPr txBox="1">
            <a:spLocks noChangeShapeType="1" noGrp="1"/>
          </p:cNvSpPr>
          <p:nvPr/>
        </p:nvSpPr>
        <p:spPr bwMode="auto">
          <a:xfrm>
            <a:off x="3203575" y="2997200"/>
            <a:ext cx="2344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000" b="0" i="1" u="none"/>
              <a:t>ж</a:t>
            </a:r>
            <a:r>
              <a:rPr sz="4000" b="1" i="1" u="sng">
                <a:solidFill>
                  <a:srgbClr val="FF0000"/>
                </a:solidFill>
              </a:rPr>
              <a:t>ё</a:t>
            </a:r>
            <a:r>
              <a:rPr sz="4000" b="0" i="1" u="none"/>
              <a:t>лтый,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5400" b="1" i="0" u="none">
                <a:solidFill>
                  <a:srgbClr val="FF0000"/>
                </a:solidFill>
              </a:rPr>
              <a:t>Тема урока:</a:t>
            </a:r>
            <a:endParaRPr/>
          </a:p>
        </p:txBody>
      </p:sp>
      <p:sp>
        <p:nvSpPr>
          <p:cNvPr id="7171" name="Содержимое 2"/>
          <p:cNvSpPr>
            <a:spLocks noChangeShapeType="1" noGrp="1"/>
          </p:cNvSpPr>
          <p:nvPr>
            <p:ph type="obj"/>
          </p:nvPr>
        </p:nvSpPr>
        <p:spPr bwMode="auto">
          <a:xfrm flipH="0" flipV="0">
            <a:off x="515815" y="1600200"/>
            <a:ext cx="8702953" cy="452596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sz="10000" b="1">
                <a:solidFill>
                  <a:schemeClr val="tx2">
                    <a:lumMod val="75000"/>
                  </a:schemeClr>
                </a:solidFill>
              </a:rPr>
              <a:t>    Что такое</a:t>
            </a:r>
            <a:r>
              <a:rPr lang="ru-RU" sz="10000" b="1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0000" b="1">
                <a:solidFill>
                  <a:schemeClr val="tx2">
                    <a:lumMod val="75000"/>
                  </a:schemeClr>
                </a:solidFill>
              </a:rPr>
              <a:t>      глагол?</a:t>
            </a:r>
            <a:endParaRPr lang="ru-RU" sz="10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сканирование0007-2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339975" y="333375"/>
            <a:ext cx="4549775" cy="6215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сканирование0007-2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23850" y="2205037"/>
            <a:ext cx="2879725" cy="4222750"/>
          </a:xfrm>
          <a:prstGeom prst="rect">
            <a:avLst/>
          </a:prstGeom>
          <a:noFill/>
        </p:spPr>
      </p:pic>
      <p:sp>
        <p:nvSpPr>
          <p:cNvPr id="9219" name="TextBox 2"/>
          <p:cNvSpPr txBox="1">
            <a:spLocks noChangeShapeType="1" noGrp="1"/>
          </p:cNvSpPr>
          <p:nvPr/>
        </p:nvSpPr>
        <p:spPr bwMode="auto">
          <a:xfrm>
            <a:off x="1116012" y="476250"/>
            <a:ext cx="58737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/>
              <a:t>Спорить со всеми вдруг начал Глагол,</a:t>
            </a:r>
            <a:endParaRPr/>
          </a:p>
          <a:p>
            <a:pPr lvl="0">
              <a:defRPr/>
            </a:pPr>
            <a:r>
              <a:rPr sz="2400"/>
              <a:t>Гневно ударив ладонью о стол:</a:t>
            </a:r>
            <a:endParaRPr/>
          </a:p>
          <a:p>
            <a:pPr lvl="0">
              <a:defRPr/>
            </a:pPr>
            <a:r>
              <a:rPr sz="2400"/>
              <a:t>Разве не знаете, глупые вы,</a:t>
            </a:r>
            <a:endParaRPr/>
          </a:p>
          <a:p>
            <a:pPr lvl="0">
              <a:defRPr/>
            </a:pPr>
            <a:r>
              <a:rPr sz="2400"/>
              <a:t>То, что без действий все вещи мертвы?</a:t>
            </a:r>
            <a:endParaRPr/>
          </a:p>
        </p:txBody>
      </p:sp>
      <p:sp>
        <p:nvSpPr>
          <p:cNvPr id="9220" name="TextBox 4"/>
          <p:cNvSpPr txBox="1">
            <a:spLocks noChangeShapeType="1" noGrp="1"/>
          </p:cNvSpPr>
          <p:nvPr/>
        </p:nvSpPr>
        <p:spPr bwMode="auto">
          <a:xfrm>
            <a:off x="3348037" y="2781300"/>
            <a:ext cx="5545137" cy="15700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/>
              <a:t>Ну, так признайте же силу мою,</a:t>
            </a:r>
            <a:endParaRPr/>
          </a:p>
          <a:p>
            <a:pPr lvl="0">
              <a:defRPr/>
            </a:pPr>
            <a:r>
              <a:rPr sz="2400"/>
              <a:t>Всем вам я радость движенья дарю.</a:t>
            </a:r>
            <a:endParaRPr/>
          </a:p>
          <a:p>
            <a:pPr lvl="0">
              <a:defRPr/>
            </a:pPr>
            <a:r>
              <a:rPr sz="2400"/>
              <a:t>Значит, я всех важней,</a:t>
            </a:r>
            <a:endParaRPr/>
          </a:p>
          <a:p>
            <a:pPr lvl="0">
              <a:defRPr/>
            </a:pPr>
            <a:r>
              <a:rPr sz="2400"/>
              <a:t>Значит, я всех нужней.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ShapeType="1" noGrp="1"/>
          </p:cNvSpPr>
          <p:nvPr/>
        </p:nvSpPr>
        <p:spPr bwMode="auto">
          <a:xfrm>
            <a:off x="3276600" y="301625"/>
            <a:ext cx="1482725" cy="5632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/>
              <a:t>тигр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FF0000"/>
                </a:solidFill>
              </a:rPr>
              <a:t>кот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9966FF"/>
                </a:solidFill>
              </a:rPr>
              <a:t>мышка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CC0066"/>
                </a:solidFill>
              </a:rPr>
              <a:t>лягушка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/>
              <a:t>воробей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FF0000"/>
                </a:solidFill>
              </a:rPr>
              <a:t>корова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00B0F0"/>
                </a:solidFill>
              </a:rPr>
              <a:t>овца</a:t>
            </a:r>
            <a:endParaRPr/>
          </a:p>
          <a:p>
            <a:pPr lvl="0">
              <a:defRPr/>
            </a:pPr>
            <a:endParaRPr lang="en-US" sz="2400"/>
          </a:p>
          <a:p>
            <a:pPr lvl="0">
              <a:defRPr/>
            </a:pPr>
            <a:r>
              <a:rPr sz="2400" b="1" i="0" u="none">
                <a:solidFill>
                  <a:srgbClr val="CC0000"/>
                </a:solidFill>
              </a:rPr>
              <a:t>лошадь</a:t>
            </a:r>
            <a:endParaRPr/>
          </a:p>
        </p:txBody>
      </p:sp>
      <p:sp>
        <p:nvSpPr>
          <p:cNvPr id="10243" name="TextBox 2"/>
          <p:cNvSpPr txBox="1">
            <a:spLocks noChangeShapeType="1" noGrp="1"/>
          </p:cNvSpPr>
          <p:nvPr/>
        </p:nvSpPr>
        <p:spPr bwMode="auto">
          <a:xfrm>
            <a:off x="4140200" y="333375"/>
            <a:ext cx="11525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/>
              <a:t>рычит</a:t>
            </a:r>
            <a:endParaRPr/>
          </a:p>
        </p:txBody>
      </p:sp>
      <p:sp>
        <p:nvSpPr>
          <p:cNvPr id="10244" name="TextBox 3"/>
          <p:cNvSpPr txBox="1">
            <a:spLocks noChangeShapeType="1" noGrp="1"/>
          </p:cNvSpPr>
          <p:nvPr/>
        </p:nvSpPr>
        <p:spPr bwMode="auto">
          <a:xfrm>
            <a:off x="3995737" y="1052512"/>
            <a:ext cx="1406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FF0000"/>
                </a:solidFill>
              </a:rPr>
              <a:t>мяукает</a:t>
            </a:r>
            <a:endParaRPr/>
          </a:p>
        </p:txBody>
      </p:sp>
      <p:sp>
        <p:nvSpPr>
          <p:cNvPr id="10245" name="TextBox 4"/>
          <p:cNvSpPr txBox="1">
            <a:spLocks noChangeShapeType="1" noGrp="1"/>
          </p:cNvSpPr>
          <p:nvPr/>
        </p:nvSpPr>
        <p:spPr bwMode="auto">
          <a:xfrm>
            <a:off x="4572000" y="1773237"/>
            <a:ext cx="1303337" cy="4619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9966FF"/>
                </a:solidFill>
              </a:rPr>
              <a:t>пищит</a:t>
            </a:r>
            <a:endParaRPr/>
          </a:p>
        </p:txBody>
      </p:sp>
      <p:sp>
        <p:nvSpPr>
          <p:cNvPr id="10246" name="TextBox 5"/>
          <p:cNvSpPr txBox="1">
            <a:spLocks noChangeShapeType="1" noGrp="1"/>
          </p:cNvSpPr>
          <p:nvPr/>
        </p:nvSpPr>
        <p:spPr bwMode="auto">
          <a:xfrm>
            <a:off x="4716462" y="2492375"/>
            <a:ext cx="13382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CC0066"/>
                </a:solidFill>
              </a:rPr>
              <a:t>квакает</a:t>
            </a:r>
            <a:endParaRPr/>
          </a:p>
        </p:txBody>
      </p:sp>
      <p:sp>
        <p:nvSpPr>
          <p:cNvPr id="10247" name="TextBox 6"/>
          <p:cNvSpPr txBox="1">
            <a:spLocks noChangeShapeType="1" noGrp="1"/>
          </p:cNvSpPr>
          <p:nvPr/>
        </p:nvSpPr>
        <p:spPr bwMode="auto">
          <a:xfrm>
            <a:off x="4787900" y="3213100"/>
            <a:ext cx="1571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/>
              <a:t>чирикает</a:t>
            </a:r>
            <a:endParaRPr/>
          </a:p>
        </p:txBody>
      </p:sp>
      <p:sp>
        <p:nvSpPr>
          <p:cNvPr id="10248" name="TextBox 7"/>
          <p:cNvSpPr txBox="1">
            <a:spLocks noChangeShapeType="1" noGrp="1"/>
          </p:cNvSpPr>
          <p:nvPr/>
        </p:nvSpPr>
        <p:spPr bwMode="auto">
          <a:xfrm>
            <a:off x="4643437" y="3933824"/>
            <a:ext cx="11938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FF0000"/>
                </a:solidFill>
              </a:rPr>
              <a:t>мычит</a:t>
            </a:r>
            <a:endParaRPr/>
          </a:p>
        </p:txBody>
      </p:sp>
      <p:sp>
        <p:nvSpPr>
          <p:cNvPr id="10249" name="TextBox 8"/>
          <p:cNvSpPr txBox="1">
            <a:spLocks noChangeShapeType="1" noGrp="1"/>
          </p:cNvSpPr>
          <p:nvPr/>
        </p:nvSpPr>
        <p:spPr bwMode="auto">
          <a:xfrm>
            <a:off x="4284662" y="4724399"/>
            <a:ext cx="1223962" cy="4619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00B0F0"/>
                </a:solidFill>
              </a:rPr>
              <a:t>блеет</a:t>
            </a:r>
            <a:endParaRPr/>
          </a:p>
        </p:txBody>
      </p:sp>
      <p:sp>
        <p:nvSpPr>
          <p:cNvPr id="10250" name="TextBox 9"/>
          <p:cNvSpPr txBox="1">
            <a:spLocks noChangeShapeType="1" noGrp="1"/>
          </p:cNvSpPr>
          <p:nvPr/>
        </p:nvSpPr>
        <p:spPr bwMode="auto">
          <a:xfrm>
            <a:off x="4643437" y="5445125"/>
            <a:ext cx="1223962" cy="4619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400" b="1" i="0" u="none">
                <a:solidFill>
                  <a:srgbClr val="CC0000"/>
                </a:solidFill>
              </a:rPr>
              <a:t>ржёт</a:t>
            </a:r>
            <a:endParaRPr/>
          </a:p>
        </p:txBody>
      </p:sp>
      <p:pic>
        <p:nvPicPr>
          <p:cNvPr id="10251" name="Picture 2" descr="C:\Users\Марина\Desktop\87cd73972593ca398f94cd6e838cd668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611187" y="260350"/>
            <a:ext cx="1843087" cy="1152525"/>
          </a:xfrm>
          <a:prstGeom prst="rect">
            <a:avLst/>
          </a:prstGeom>
          <a:noFill/>
        </p:spPr>
      </p:pic>
      <p:pic>
        <p:nvPicPr>
          <p:cNvPr id="10252" name="Picture 3" descr="C:\Users\Марина\Desktop\artleo.com-39915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011861" y="692150"/>
            <a:ext cx="1804986" cy="1016000"/>
          </a:xfrm>
          <a:prstGeom prst="rect">
            <a:avLst/>
          </a:prstGeom>
          <a:noFill/>
        </p:spPr>
      </p:pic>
      <p:pic>
        <p:nvPicPr>
          <p:cNvPr id="10253" name="Picture 4" descr="C:\Users\Марина\Desktop\imgpreview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331912" y="1484312"/>
            <a:ext cx="1439862" cy="1046162"/>
          </a:xfrm>
          <a:prstGeom prst="rect">
            <a:avLst/>
          </a:prstGeom>
          <a:noFill/>
        </p:spPr>
      </p:pic>
      <p:pic>
        <p:nvPicPr>
          <p:cNvPr id="10254" name="Picture 5" descr="C:\Users\Марина\Desktop\18732724.pn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6300787" y="2060575"/>
            <a:ext cx="1295400" cy="1101725"/>
          </a:xfrm>
          <a:prstGeom prst="rect">
            <a:avLst/>
          </a:prstGeom>
          <a:noFill/>
        </p:spPr>
      </p:pic>
      <p:pic>
        <p:nvPicPr>
          <p:cNvPr id="10255" name="Picture 15" descr="C:\Users\Марина\Desktop\img4.jpg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1476375" y="2852737"/>
            <a:ext cx="1582737" cy="1192212"/>
          </a:xfrm>
          <a:prstGeom prst="rect">
            <a:avLst/>
          </a:prstGeom>
          <a:noFill/>
        </p:spPr>
      </p:pic>
      <p:pic>
        <p:nvPicPr>
          <p:cNvPr id="10256" name="Picture 16" descr="C:\Users\Марина\Desktop\фото_к_субсидии.jpg"/>
          <p:cNvPicPr>
            <a:picLocks noChangeAspect="1" noGrp="1"/>
          </p:cNvPicPr>
          <p:nvPr/>
        </p:nvPicPr>
        <p:blipFill>
          <a:blip r:embed="rId7"/>
          <a:stretch/>
        </p:blipFill>
        <p:spPr bwMode="auto">
          <a:xfrm>
            <a:off x="6516687" y="3429000"/>
            <a:ext cx="2047875" cy="1368425"/>
          </a:xfrm>
          <a:prstGeom prst="rect">
            <a:avLst/>
          </a:prstGeom>
          <a:noFill/>
        </p:spPr>
      </p:pic>
      <p:pic>
        <p:nvPicPr>
          <p:cNvPr id="10257" name="Picture 17" descr="C:\Users\Марина\Desktop\imgpreview (1).jpg"/>
          <p:cNvPicPr>
            <a:picLocks noChangeAspect="1" noGrp="1"/>
          </p:cNvPicPr>
          <p:nvPr/>
        </p:nvPicPr>
        <p:blipFill>
          <a:blip r:embed="rId8"/>
          <a:stretch/>
        </p:blipFill>
        <p:spPr bwMode="auto">
          <a:xfrm>
            <a:off x="5795962" y="4941887"/>
            <a:ext cx="1535112" cy="1628775"/>
          </a:xfrm>
          <a:prstGeom prst="rect">
            <a:avLst/>
          </a:prstGeom>
          <a:noFill/>
        </p:spPr>
      </p:pic>
      <p:pic>
        <p:nvPicPr>
          <p:cNvPr id="10258" name="Picture 18" descr="C:\Users\Марина\Desktop\049050053048056055051050049.jpg"/>
          <p:cNvPicPr>
            <a:picLocks noChangeAspect="1" noGrp="1"/>
          </p:cNvPicPr>
          <p:nvPr/>
        </p:nvPicPr>
        <p:blipFill>
          <a:blip r:embed="rId9"/>
          <a:stretch/>
        </p:blipFill>
        <p:spPr bwMode="auto">
          <a:xfrm>
            <a:off x="971550" y="4221162"/>
            <a:ext cx="1584324" cy="1419225"/>
          </a:xfrm>
          <a:prstGeom prst="rect">
            <a:avLst/>
          </a:prstGeom>
          <a:noFill/>
        </p:spPr>
      </p:pic>
      <p:sp>
        <p:nvSpPr>
          <p:cNvPr id="10259" name="TextBox 18"/>
          <p:cNvSpPr txBox="1">
            <a:spLocks noChangeShapeType="1" noGrp="1"/>
          </p:cNvSpPr>
          <p:nvPr/>
        </p:nvSpPr>
        <p:spPr bwMode="auto">
          <a:xfrm>
            <a:off x="395287" y="5949950"/>
            <a:ext cx="48656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600"/>
              <a:t>ЛИСТ САМООЦЕНКИ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ShapeType="1" noGrp="1"/>
          </p:cNvSpPr>
          <p:nvPr/>
        </p:nvSpPr>
        <p:spPr bwMode="auto">
          <a:xfrm>
            <a:off x="1547812" y="1341437"/>
            <a:ext cx="2414586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6000" b="1" i="0" u="none">
                <a:solidFill>
                  <a:srgbClr val="0070C0"/>
                </a:solidFill>
              </a:rPr>
              <a:t>ВОДА</a:t>
            </a:r>
            <a:endParaRPr/>
          </a:p>
        </p:txBody>
      </p:sp>
      <p:pic>
        <p:nvPicPr>
          <p:cNvPr id="11267" name="Picture 10" descr="C:\Users\Марина\Desktop\66662899.jpg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4643437" y="188912"/>
            <a:ext cx="1435100" cy="1800225"/>
          </a:xfrm>
          <a:prstGeom prst="rect">
            <a:avLst/>
          </a:prstGeom>
          <a:noFill/>
        </p:spPr>
      </p:pic>
      <p:pic>
        <p:nvPicPr>
          <p:cNvPr id="11268" name="Picture 11" descr="C:\Users\Марина\Desktop\hqdefault.jp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6516687" y="476250"/>
            <a:ext cx="1804986" cy="1354137"/>
          </a:xfrm>
          <a:prstGeom prst="rect">
            <a:avLst/>
          </a:prstGeom>
          <a:noFill/>
        </p:spPr>
      </p:pic>
      <p:pic>
        <p:nvPicPr>
          <p:cNvPr id="11269" name="Picture 12" descr="C:\Users\Марина\Desktop\imgpreview (2)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4356100" y="2060575"/>
            <a:ext cx="1804986" cy="1350961"/>
          </a:xfrm>
          <a:prstGeom prst="rect">
            <a:avLst/>
          </a:prstGeom>
          <a:noFill/>
        </p:spPr>
      </p:pic>
      <p:pic>
        <p:nvPicPr>
          <p:cNvPr id="11270" name="Picture 13" descr="C:\Users\Марина\Desktop\celebnaya_voda_03.jp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6443662" y="1989137"/>
            <a:ext cx="2162175" cy="1439862"/>
          </a:xfrm>
          <a:prstGeom prst="rect">
            <a:avLst/>
          </a:prstGeom>
          <a:noFill/>
        </p:spPr>
      </p:pic>
      <p:sp>
        <p:nvSpPr>
          <p:cNvPr id="11271" name="TextBox 15"/>
          <p:cNvSpPr txBox="1">
            <a:spLocks noChangeShapeType="1" noGrp="1"/>
          </p:cNvSpPr>
          <p:nvPr/>
        </p:nvSpPr>
        <p:spPr bwMode="auto">
          <a:xfrm>
            <a:off x="5148262" y="4365625"/>
            <a:ext cx="3333750" cy="1014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6000" b="1" i="0" u="none">
                <a:solidFill>
                  <a:srgbClr val="CC0000"/>
                </a:solidFill>
              </a:rPr>
              <a:t>ЦВЕТОК</a:t>
            </a:r>
            <a:endParaRPr/>
          </a:p>
        </p:txBody>
      </p:sp>
      <p:pic>
        <p:nvPicPr>
          <p:cNvPr id="11272" name="Picture 14" descr="C:\Users\Марина\Desktop\08.jpg"/>
          <p:cNvPicPr>
            <a:picLocks noChangeAspect="1" noGrp="1"/>
          </p:cNvPicPr>
          <p:nvPr/>
        </p:nvPicPr>
        <p:blipFill>
          <a:blip r:embed="rId6"/>
          <a:stretch/>
        </p:blipFill>
        <p:spPr bwMode="auto">
          <a:xfrm>
            <a:off x="539750" y="3357562"/>
            <a:ext cx="2073275" cy="1295400"/>
          </a:xfrm>
          <a:prstGeom prst="rect">
            <a:avLst/>
          </a:prstGeom>
          <a:noFill/>
        </p:spPr>
      </p:pic>
      <p:pic>
        <p:nvPicPr>
          <p:cNvPr id="11273" name="Picture 15" descr="C:\Users\Марина\Desktop\Butony-roz-1.jpg"/>
          <p:cNvPicPr>
            <a:picLocks noChangeAspect="1" noGrp="1"/>
          </p:cNvPicPr>
          <p:nvPr/>
        </p:nvPicPr>
        <p:blipFill>
          <a:blip r:embed="rId7"/>
          <a:stretch/>
        </p:blipFill>
        <p:spPr bwMode="auto">
          <a:xfrm>
            <a:off x="2843211" y="3500437"/>
            <a:ext cx="2178050" cy="1600200"/>
          </a:xfrm>
          <a:prstGeom prst="rect">
            <a:avLst/>
          </a:prstGeom>
          <a:noFill/>
        </p:spPr>
      </p:pic>
      <p:pic>
        <p:nvPicPr>
          <p:cNvPr id="11274" name="Picture 16" descr="C:\Users\Марина\Desktop\цветок-завял-169661.jpg"/>
          <p:cNvPicPr>
            <a:picLocks noChangeAspect="1" noGrp="1"/>
          </p:cNvPicPr>
          <p:nvPr/>
        </p:nvPicPr>
        <p:blipFill>
          <a:blip r:embed="rId8"/>
          <a:stretch/>
        </p:blipFill>
        <p:spPr bwMode="auto">
          <a:xfrm>
            <a:off x="468312" y="5084762"/>
            <a:ext cx="2054225" cy="1368425"/>
          </a:xfrm>
          <a:prstGeom prst="rect">
            <a:avLst/>
          </a:prstGeom>
          <a:noFill/>
        </p:spPr>
      </p:pic>
      <p:pic>
        <p:nvPicPr>
          <p:cNvPr id="11275" name="Picture 17" descr="C:\Users\Марина\Desktop\mini_2.jpg"/>
          <p:cNvPicPr>
            <a:picLocks noChangeAspect="1" noGrp="1"/>
          </p:cNvPicPr>
          <p:nvPr/>
        </p:nvPicPr>
        <p:blipFill>
          <a:blip r:embed="rId9"/>
          <a:stretch/>
        </p:blipFill>
        <p:spPr bwMode="auto">
          <a:xfrm>
            <a:off x="3059112" y="5229225"/>
            <a:ext cx="1944687" cy="1311275"/>
          </a:xfrm>
          <a:prstGeom prst="rect">
            <a:avLst/>
          </a:prstGeom>
          <a:noFill/>
        </p:spPr>
      </p:pic>
      <p:sp>
        <p:nvSpPr>
          <p:cNvPr id="11276" name="TextBox 11"/>
          <p:cNvSpPr txBox="1">
            <a:spLocks noChangeShapeType="1" noGrp="1"/>
          </p:cNvSpPr>
          <p:nvPr/>
        </p:nvSpPr>
        <p:spPr bwMode="auto">
          <a:xfrm>
            <a:off x="5435600" y="5805487"/>
            <a:ext cx="3454399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/>
              <a:t>Лист самооценки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ShapeType="1" noGrp="1"/>
          </p:cNvSpPr>
          <p:nvPr/>
        </p:nvSpPr>
        <p:spPr bwMode="auto">
          <a:xfrm>
            <a:off x="2771775" y="404812"/>
            <a:ext cx="32146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 b="1" i="0" u="sng">
                <a:solidFill>
                  <a:schemeClr val="accent1"/>
                </a:solidFill>
              </a:rPr>
              <a:t>БЛИЦ - ОПРОС</a:t>
            </a:r>
            <a:endParaRPr/>
          </a:p>
        </p:txBody>
      </p:sp>
      <p:sp>
        <p:nvSpPr>
          <p:cNvPr id="12291" name="TextBox 2"/>
          <p:cNvSpPr txBox="1">
            <a:spLocks noChangeShapeType="1" noGrp="1"/>
          </p:cNvSpPr>
          <p:nvPr/>
        </p:nvSpPr>
        <p:spPr bwMode="auto">
          <a:xfrm>
            <a:off x="468312" y="1125537"/>
            <a:ext cx="6584950" cy="1292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  <a:defRPr/>
            </a:pPr>
            <a:r>
              <a:rPr sz="2000" b="1" i="0" u="none"/>
              <a:t>Слова, которые обозначают признак предмета </a:t>
            </a:r>
            <a:endParaRPr/>
          </a:p>
          <a:p>
            <a:pPr marL="342900" lvl="0">
              <a:defRPr/>
            </a:pPr>
            <a:r>
              <a:rPr sz="2000" b="1" i="0" u="none"/>
              <a:t>и отвечают на вопросы Какой? Какая? Какое?</a:t>
            </a:r>
            <a:endParaRPr/>
          </a:p>
          <a:p>
            <a:pPr marL="342900" lvl="0">
              <a:defRPr/>
            </a:pPr>
            <a:r>
              <a:rPr sz="2000" b="1" i="0" u="none"/>
              <a:t>Называются глаголы.</a:t>
            </a:r>
            <a:endParaRPr/>
          </a:p>
        </p:txBody>
      </p:sp>
      <p:sp>
        <p:nvSpPr>
          <p:cNvPr id="12292" name="TextBox 3"/>
          <p:cNvSpPr txBox="1">
            <a:spLocks noChangeShapeType="1" noGrp="1"/>
          </p:cNvSpPr>
          <p:nvPr/>
        </p:nvSpPr>
        <p:spPr bwMode="auto">
          <a:xfrm>
            <a:off x="468312" y="2349500"/>
            <a:ext cx="54705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000" b="1" i="0" u="none"/>
              <a:t>2. Слова, которые обозначают действие, </a:t>
            </a:r>
            <a:endParaRPr/>
          </a:p>
          <a:p>
            <a:pPr lvl="0">
              <a:defRPr/>
            </a:pPr>
            <a:r>
              <a:rPr sz="2000" b="1" i="0" u="none"/>
              <a:t>называются- глаголы</a:t>
            </a:r>
            <a:endParaRPr/>
          </a:p>
        </p:txBody>
      </p:sp>
      <p:sp>
        <p:nvSpPr>
          <p:cNvPr id="12293" name="TextBox 4"/>
          <p:cNvSpPr txBox="1">
            <a:spLocks noChangeShapeType="1" noGrp="1"/>
          </p:cNvSpPr>
          <p:nvPr/>
        </p:nvSpPr>
        <p:spPr bwMode="auto">
          <a:xfrm>
            <a:off x="539750" y="3284537"/>
            <a:ext cx="7848600" cy="7080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sz="2000" b="1" i="0" u="none"/>
              <a:t>3. Глаголы отвечают на вопросы: Что делать? </a:t>
            </a:r>
            <a:endParaRPr/>
          </a:p>
          <a:p>
            <a:pPr lvl="0">
              <a:defRPr/>
            </a:pPr>
            <a:r>
              <a:rPr sz="2000" b="1" i="0" u="none"/>
              <a:t>Что сделать? Что делает? </a:t>
            </a:r>
            <a:endParaRPr/>
          </a:p>
        </p:txBody>
      </p:sp>
      <p:sp>
        <p:nvSpPr>
          <p:cNvPr id="12294" name="TextBox 5"/>
          <p:cNvSpPr txBox="1">
            <a:spLocks noChangeShapeType="1" noGrp="1"/>
          </p:cNvSpPr>
          <p:nvPr/>
        </p:nvSpPr>
        <p:spPr bwMode="auto">
          <a:xfrm>
            <a:off x="468312" y="4292600"/>
            <a:ext cx="61134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000" b="1" i="0" u="none"/>
              <a:t>4. Глаголы связаны со словами – признаками.</a:t>
            </a:r>
            <a:endParaRPr/>
          </a:p>
        </p:txBody>
      </p:sp>
      <p:sp>
        <p:nvSpPr>
          <p:cNvPr id="12295" name="TextBox 6"/>
          <p:cNvSpPr txBox="1">
            <a:spLocks noChangeShapeType="1" noGrp="1"/>
          </p:cNvSpPr>
          <p:nvPr/>
        </p:nvSpPr>
        <p:spPr bwMode="auto">
          <a:xfrm>
            <a:off x="468312" y="5013325"/>
            <a:ext cx="7467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000" b="1" i="0" u="none"/>
              <a:t>5. Существительные и глаголы связаны друг с другом и </a:t>
            </a:r>
            <a:endParaRPr/>
          </a:p>
          <a:p>
            <a:pPr lvl="0">
              <a:defRPr/>
            </a:pPr>
            <a:r>
              <a:rPr sz="2000" b="1" i="0" u="none"/>
              <a:t>образуют предложения.</a:t>
            </a:r>
            <a:endParaRPr/>
          </a:p>
        </p:txBody>
      </p:sp>
      <p:sp>
        <p:nvSpPr>
          <p:cNvPr id="12296" name="TextBox 9"/>
          <p:cNvSpPr txBox="1">
            <a:spLocks noChangeShapeType="1" noGrp="1"/>
          </p:cNvSpPr>
          <p:nvPr/>
        </p:nvSpPr>
        <p:spPr bwMode="auto">
          <a:xfrm>
            <a:off x="6875462" y="1052512"/>
            <a:ext cx="3905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4800" b="1" i="0" u="none">
                <a:solidFill>
                  <a:srgbClr val="FF0000"/>
                </a:solidFill>
              </a:rPr>
              <a:t>-</a:t>
            </a:r>
            <a:endParaRPr/>
          </a:p>
        </p:txBody>
      </p:sp>
      <p:sp>
        <p:nvSpPr>
          <p:cNvPr id="12297" name="TextBox 10"/>
          <p:cNvSpPr txBox="1">
            <a:spLocks noChangeShapeType="1" noGrp="1"/>
          </p:cNvSpPr>
          <p:nvPr/>
        </p:nvSpPr>
        <p:spPr bwMode="auto">
          <a:xfrm>
            <a:off x="6084887" y="2205037"/>
            <a:ext cx="5873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5400">
                <a:solidFill>
                  <a:srgbClr val="FF0000"/>
                </a:solidFill>
              </a:rPr>
              <a:t>+</a:t>
            </a:r>
            <a:endParaRPr/>
          </a:p>
        </p:txBody>
      </p:sp>
      <p:sp>
        <p:nvSpPr>
          <p:cNvPr id="12298" name="TextBox 11"/>
          <p:cNvSpPr txBox="1">
            <a:spLocks noChangeShapeType="1" noGrp="1"/>
          </p:cNvSpPr>
          <p:nvPr/>
        </p:nvSpPr>
        <p:spPr bwMode="auto">
          <a:xfrm>
            <a:off x="6804025" y="3068637"/>
            <a:ext cx="5889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5400">
                <a:solidFill>
                  <a:srgbClr val="FF0000"/>
                </a:solidFill>
              </a:rPr>
              <a:t>+</a:t>
            </a:r>
            <a:endParaRPr/>
          </a:p>
        </p:txBody>
      </p:sp>
      <p:sp>
        <p:nvSpPr>
          <p:cNvPr id="12299" name="TextBox 12"/>
          <p:cNvSpPr txBox="1">
            <a:spLocks noChangeShapeType="1" noGrp="1"/>
          </p:cNvSpPr>
          <p:nvPr/>
        </p:nvSpPr>
        <p:spPr bwMode="auto">
          <a:xfrm>
            <a:off x="6659562" y="3933824"/>
            <a:ext cx="41592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5400">
                <a:solidFill>
                  <a:srgbClr val="FF0000"/>
                </a:solidFill>
              </a:rPr>
              <a:t>-</a:t>
            </a:r>
            <a:endParaRPr/>
          </a:p>
        </p:txBody>
      </p:sp>
      <p:sp>
        <p:nvSpPr>
          <p:cNvPr id="12300" name="TextBox 13"/>
          <p:cNvSpPr txBox="1">
            <a:spLocks noChangeShapeType="1" noGrp="1"/>
          </p:cNvSpPr>
          <p:nvPr/>
        </p:nvSpPr>
        <p:spPr bwMode="auto">
          <a:xfrm>
            <a:off x="7885112" y="4797425"/>
            <a:ext cx="5873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5400">
                <a:solidFill>
                  <a:srgbClr val="FF0000"/>
                </a:solidFill>
              </a:rPr>
              <a:t>+</a:t>
            </a:r>
            <a:endParaRPr/>
          </a:p>
        </p:txBody>
      </p:sp>
      <p:sp>
        <p:nvSpPr>
          <p:cNvPr id="12301" name="TextBox 14"/>
          <p:cNvSpPr txBox="1">
            <a:spLocks noChangeShapeType="1" noGrp="1"/>
          </p:cNvSpPr>
          <p:nvPr/>
        </p:nvSpPr>
        <p:spPr bwMode="auto">
          <a:xfrm>
            <a:off x="3492500" y="5876925"/>
            <a:ext cx="34528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3200"/>
              <a:t>Лист самооценки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1000+ original smilies for your e-mails, forums, chats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563937" y="1341437"/>
            <a:ext cx="2173287" cy="5181600"/>
          </a:xfrm>
          <a:prstGeom prst="rect">
            <a:avLst/>
          </a:prstGeom>
          <a:noFill/>
        </p:spPr>
      </p:pic>
      <p:sp>
        <p:nvSpPr>
          <p:cNvPr id="13315" name="TextBox 2"/>
          <p:cNvSpPr txBox="1">
            <a:spLocks noChangeShapeType="1" noGrp="1"/>
          </p:cNvSpPr>
          <p:nvPr/>
        </p:nvSpPr>
        <p:spPr bwMode="auto">
          <a:xfrm>
            <a:off x="2916237" y="620712"/>
            <a:ext cx="3665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sz="2800" b="1" i="0" u="none">
                <a:solidFill>
                  <a:srgbClr val="FF0000"/>
                </a:solidFill>
              </a:rPr>
              <a:t>МОЁ  НАСТРОЕНИЕ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Р7-Офис/7.2.1.14</Application>
  <DocSecurity>0</DocSecurity>
  <PresentationFormat/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natasha23</dc:creator>
  <cp:keywords/>
  <dc:description/>
  <dc:identifier/>
  <dc:language/>
  <cp:lastModifiedBy/>
  <cp:revision>56</cp:revision>
  <dcterms:created xsi:type="dcterms:W3CDTF">2011-07-26T04:50:00Z</dcterms:created>
  <dcterms:modified xsi:type="dcterms:W3CDTF">2023-08-12T18:09:38Z</dcterms:modified>
  <cp:category/>
  <cp:contentStatus/>
  <cp:version/>
</cp:coreProperties>
</file>