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5" r:id="rId2"/>
    <p:sldId id="281" r:id="rId3"/>
    <p:sldId id="282" r:id="rId4"/>
    <p:sldId id="300" r:id="rId5"/>
    <p:sldId id="283" r:id="rId6"/>
    <p:sldId id="284" r:id="rId7"/>
    <p:sldId id="287" r:id="rId8"/>
    <p:sldId id="286" r:id="rId9"/>
    <p:sldId id="288" r:id="rId10"/>
    <p:sldId id="289" r:id="rId11"/>
    <p:sldId id="290" r:id="rId12"/>
    <p:sldId id="291" r:id="rId13"/>
    <p:sldId id="292" r:id="rId14"/>
    <p:sldId id="293" r:id="rId15"/>
    <p:sldId id="262" r:id="rId16"/>
    <p:sldId id="261" r:id="rId17"/>
    <p:sldId id="256" r:id="rId18"/>
    <p:sldId id="257" r:id="rId19"/>
    <p:sldId id="259" r:id="rId20"/>
    <p:sldId id="263" r:id="rId21"/>
    <p:sldId id="260" r:id="rId22"/>
    <p:sldId id="268" r:id="rId23"/>
    <p:sldId id="258" r:id="rId24"/>
    <p:sldId id="296" r:id="rId25"/>
    <p:sldId id="297" r:id="rId26"/>
    <p:sldId id="298" r:id="rId27"/>
    <p:sldId id="269" r:id="rId28"/>
    <p:sldId id="270" r:id="rId29"/>
    <p:sldId id="271" r:id="rId30"/>
    <p:sldId id="272" r:id="rId31"/>
    <p:sldId id="273" r:id="rId32"/>
    <p:sldId id="274" r:id="rId33"/>
    <p:sldId id="275" r:id="rId34"/>
    <p:sldId id="276" r:id="rId35"/>
    <p:sldId id="278" r:id="rId36"/>
    <p:sldId id="277" r:id="rId37"/>
    <p:sldId id="301" r:id="rId3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95C817A-4AAF-414C-BFF8-3647029094CC}" type="datetimeFigureOut">
              <a:rPr lang="ru-RU" smtClean="0"/>
              <a:t>27.11.2021</a:t>
            </a:fld>
            <a:endParaRPr lang="ru-RU"/>
          </a:p>
        </p:txBody>
      </p:sp>
      <p:sp>
        <p:nvSpPr>
          <p:cNvPr id="5" name="Footer Placeholder 4"/>
          <p:cNvSpPr>
            <a:spLocks noGrp="1"/>
          </p:cNvSpPr>
          <p:nvPr>
            <p:ph type="ftr" sz="quarter" idx="11"/>
          </p:nvPr>
        </p:nvSpPr>
        <p:spPr/>
        <p:txBody>
          <a:bodyPr/>
          <a:lstStyle/>
          <a:p>
            <a:endParaRPr lang="ru-RU"/>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2FBFABD6-00BF-40E4-A849-43EFA96BF39B}" type="slidenum">
              <a:rPr lang="ru-RU" smtClean="0"/>
              <a:t>‹#›</a:t>
            </a:fld>
            <a:endParaRPr lang="ru-RU"/>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ru-RU" smtClean="0"/>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95C817A-4AAF-414C-BFF8-3647029094CC}" type="datetimeFigureOut">
              <a:rPr lang="ru-RU" smtClean="0"/>
              <a:t>27.11.2021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BFABD6-00BF-40E4-A849-43EFA96BF39B}"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95C817A-4AAF-414C-BFF8-3647029094CC}" type="datetimeFigureOut">
              <a:rPr lang="ru-RU" smtClean="0"/>
              <a:t>27.11.2021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BFABD6-00BF-40E4-A849-43EFA96BF39B}"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95C817A-4AAF-414C-BFF8-3647029094CC}" type="datetimeFigureOut">
              <a:rPr lang="ru-RU" smtClean="0"/>
              <a:t>27.11.2021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BFABD6-00BF-40E4-A849-43EFA96BF39B}"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95C817A-4AAF-414C-BFF8-3647029094CC}" type="datetimeFigureOut">
              <a:rPr lang="ru-RU" smtClean="0"/>
              <a:t>27.11.2021</a:t>
            </a:fld>
            <a:endParaRPr lang="ru-RU"/>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FBFABD6-00BF-40E4-A849-43EFA96BF39B}" type="slidenum">
              <a:rPr lang="ru-RU" smtClean="0"/>
              <a:t>‹#›</a:t>
            </a:fld>
            <a:endParaRPr lang="ru-RU"/>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ru-RU" smtClean="0"/>
              <a:t>Образец заголовка</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295C817A-4AAF-414C-BFF8-3647029094CC}" type="datetimeFigureOut">
              <a:rPr lang="ru-RU" smtClean="0"/>
              <a:t>27.11.2021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FBFABD6-00BF-40E4-A849-43EFA96BF39B}"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295C817A-4AAF-414C-BFF8-3647029094CC}" type="datetimeFigureOut">
              <a:rPr lang="ru-RU" smtClean="0"/>
              <a:t>27.11.2021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FBFABD6-00BF-40E4-A849-43EFA96BF39B}"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295C817A-4AAF-414C-BFF8-3647029094CC}" type="datetimeFigureOut">
              <a:rPr lang="ru-RU" smtClean="0"/>
              <a:t>27.11.2021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FBFABD6-00BF-40E4-A849-43EFA96BF39B}"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295C817A-4AAF-414C-BFF8-3647029094CC}" type="datetimeFigureOut">
              <a:rPr lang="ru-RU" smtClean="0"/>
              <a:t>27.11.2021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FBFABD6-00BF-40E4-A849-43EFA96BF39B}"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295C817A-4AAF-414C-BFF8-3647029094CC}" type="datetimeFigureOut">
              <a:rPr lang="ru-RU" smtClean="0"/>
              <a:t>27.11.2021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FBFABD6-00BF-40E4-A849-43EFA96BF39B}" type="slidenum">
              <a:rPr lang="ru-RU" smtClean="0"/>
              <a:t>‹#›</a:t>
            </a:fld>
            <a:endParaRPr lang="ru-RU"/>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ru-RU" smtClean="0"/>
              <a:t>Образец заголовка</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5" name="Date Placeholder 4"/>
          <p:cNvSpPr>
            <a:spLocks noGrp="1"/>
          </p:cNvSpPr>
          <p:nvPr>
            <p:ph type="dt" sz="half" idx="10"/>
          </p:nvPr>
        </p:nvSpPr>
        <p:spPr/>
        <p:txBody>
          <a:bodyPr/>
          <a:lstStyle/>
          <a:p>
            <a:fld id="{295C817A-4AAF-414C-BFF8-3647029094CC}" type="datetimeFigureOut">
              <a:rPr lang="ru-RU" smtClean="0"/>
              <a:t>27.11.2021</a:t>
            </a:fld>
            <a:endParaRPr lang="ru-RU"/>
          </a:p>
        </p:txBody>
      </p:sp>
      <p:sp>
        <p:nvSpPr>
          <p:cNvPr id="7" name="Slide Number Placeholder 6"/>
          <p:cNvSpPr>
            <a:spLocks noGrp="1"/>
          </p:cNvSpPr>
          <p:nvPr>
            <p:ph type="sldNum" sz="quarter" idx="12"/>
          </p:nvPr>
        </p:nvSpPr>
        <p:spPr/>
        <p:txBody>
          <a:bodyPr/>
          <a:lstStyle/>
          <a:p>
            <a:fld id="{2FBFABD6-00BF-40E4-A849-43EFA96BF39B}" type="slidenum">
              <a:rPr lang="ru-RU" smtClean="0"/>
              <a:t>‹#›</a:t>
            </a:fld>
            <a:endParaRPr lang="ru-RU"/>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ru-RU"/>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ru-RU" smtClean="0"/>
              <a:t>Образец заголовка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295C817A-4AAF-414C-BFF8-3647029094CC}" type="datetimeFigureOut">
              <a:rPr lang="ru-RU" smtClean="0"/>
              <a:t>27.11.2021</a:t>
            </a:fld>
            <a:endParaRPr lang="ru-R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2FBFABD6-00BF-40E4-A849-43EFA96BF39B}" type="slidenum">
              <a:rPr lang="ru-RU" smtClean="0"/>
              <a:t>‹#›</a:t>
            </a:fld>
            <a:endParaRPr lang="ru-RU"/>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Тема урока:</a:t>
            </a:r>
            <a:br>
              <a:rPr lang="ru-RU" dirty="0" smtClean="0"/>
            </a:br>
            <a:r>
              <a:rPr lang="ru-RU" dirty="0" smtClean="0"/>
              <a:t>Австралия – страна наоборот.</a:t>
            </a:r>
            <a:endParaRPr lang="ru-RU" dirty="0"/>
          </a:p>
        </p:txBody>
      </p:sp>
      <p:sp>
        <p:nvSpPr>
          <p:cNvPr id="3" name="Объект 2"/>
          <p:cNvSpPr>
            <a:spLocks noGrp="1"/>
          </p:cNvSpPr>
          <p:nvPr>
            <p:ph idx="1"/>
          </p:nvPr>
        </p:nvSpPr>
        <p:spPr/>
        <p:txBody>
          <a:bodyPr/>
          <a:lstStyle/>
          <a:p>
            <a:endParaRPr lang="ru-RU"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68022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900" dirty="0">
                <a:solidFill>
                  <a:srgbClr val="93A299">
                    <a:lumMod val="75000"/>
                  </a:srgbClr>
                </a:solidFill>
              </a:rPr>
              <a:t>5 этап – </a:t>
            </a:r>
            <a:br>
              <a:rPr lang="ru-RU" sz="2900" dirty="0">
                <a:solidFill>
                  <a:srgbClr val="93A299">
                    <a:lumMod val="75000"/>
                  </a:srgbClr>
                </a:solidFill>
              </a:rPr>
            </a:br>
            <a:r>
              <a:rPr lang="ru-RU" sz="2900" dirty="0">
                <a:solidFill>
                  <a:srgbClr val="93A299">
                    <a:lumMod val="75000"/>
                  </a:srgbClr>
                </a:solidFill>
              </a:rPr>
              <a:t>«Вопрос  на засыпку</a:t>
            </a:r>
            <a:r>
              <a:rPr lang="ru-RU" sz="2900" dirty="0" smtClean="0">
                <a:solidFill>
                  <a:srgbClr val="93A299">
                    <a:lumMod val="75000"/>
                  </a:srgbClr>
                </a:solidFill>
              </a:rPr>
              <a:t>»   3 - </a:t>
            </a:r>
            <a:endParaRPr lang="ru-RU" dirty="0"/>
          </a:p>
        </p:txBody>
      </p:sp>
      <p:pic>
        <p:nvPicPr>
          <p:cNvPr id="2560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56291" y="1752600"/>
            <a:ext cx="5831417" cy="437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98564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900" dirty="0">
                <a:solidFill>
                  <a:srgbClr val="93A299">
                    <a:lumMod val="75000"/>
                  </a:srgbClr>
                </a:solidFill>
              </a:rPr>
              <a:t>5 этап – </a:t>
            </a:r>
            <a:br>
              <a:rPr lang="ru-RU" sz="2900" dirty="0">
                <a:solidFill>
                  <a:srgbClr val="93A299">
                    <a:lumMod val="75000"/>
                  </a:srgbClr>
                </a:solidFill>
              </a:rPr>
            </a:br>
            <a:r>
              <a:rPr lang="ru-RU" sz="2900" dirty="0">
                <a:solidFill>
                  <a:srgbClr val="93A299">
                    <a:lumMod val="75000"/>
                  </a:srgbClr>
                </a:solidFill>
              </a:rPr>
              <a:t>«Вопрос  на засыпку»   </a:t>
            </a:r>
            <a:r>
              <a:rPr lang="ru-RU" sz="2900" dirty="0" smtClean="0">
                <a:solidFill>
                  <a:srgbClr val="93A299">
                    <a:lumMod val="75000"/>
                  </a:srgbClr>
                </a:solidFill>
              </a:rPr>
              <a:t>4 </a:t>
            </a:r>
            <a:r>
              <a:rPr lang="ru-RU" sz="2900" dirty="0">
                <a:solidFill>
                  <a:srgbClr val="93A299">
                    <a:lumMod val="75000"/>
                  </a:srgbClr>
                </a:solidFill>
              </a:rPr>
              <a:t>-</a:t>
            </a:r>
            <a:endParaRPr lang="ru-RU" dirty="0"/>
          </a:p>
        </p:txBody>
      </p:sp>
      <p:pic>
        <p:nvPicPr>
          <p:cNvPr id="2662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772816"/>
            <a:ext cx="7632848"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5229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900" dirty="0">
                <a:solidFill>
                  <a:srgbClr val="93A299">
                    <a:lumMod val="75000"/>
                  </a:srgbClr>
                </a:solidFill>
              </a:rPr>
              <a:t>5 этап – </a:t>
            </a:r>
            <a:br>
              <a:rPr lang="ru-RU" sz="2900" dirty="0">
                <a:solidFill>
                  <a:srgbClr val="93A299">
                    <a:lumMod val="75000"/>
                  </a:srgbClr>
                </a:solidFill>
              </a:rPr>
            </a:br>
            <a:r>
              <a:rPr lang="ru-RU" sz="2900" dirty="0">
                <a:solidFill>
                  <a:srgbClr val="93A299">
                    <a:lumMod val="75000"/>
                  </a:srgbClr>
                </a:solidFill>
              </a:rPr>
              <a:t>«Вопрос  на засыпку»   </a:t>
            </a:r>
            <a:r>
              <a:rPr lang="ru-RU" sz="2900" dirty="0" smtClean="0">
                <a:solidFill>
                  <a:srgbClr val="93A299">
                    <a:lumMod val="75000"/>
                  </a:srgbClr>
                </a:solidFill>
              </a:rPr>
              <a:t>5 </a:t>
            </a:r>
            <a:r>
              <a:rPr lang="ru-RU" sz="2900" dirty="0">
                <a:solidFill>
                  <a:srgbClr val="93A299">
                    <a:lumMod val="75000"/>
                  </a:srgbClr>
                </a:solidFill>
              </a:rPr>
              <a:t>-</a:t>
            </a:r>
            <a:endParaRPr lang="ru-RU" dirty="0"/>
          </a:p>
        </p:txBody>
      </p:sp>
      <p:pic>
        <p:nvPicPr>
          <p:cNvPr id="2765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856277"/>
            <a:ext cx="4608512" cy="3230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3429000"/>
            <a:ext cx="4762500"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29886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900" dirty="0">
                <a:solidFill>
                  <a:srgbClr val="93A299">
                    <a:lumMod val="75000"/>
                  </a:srgbClr>
                </a:solidFill>
              </a:rPr>
              <a:t>5 этап – </a:t>
            </a:r>
            <a:br>
              <a:rPr lang="ru-RU" sz="2900" dirty="0">
                <a:solidFill>
                  <a:srgbClr val="93A299">
                    <a:lumMod val="75000"/>
                  </a:srgbClr>
                </a:solidFill>
              </a:rPr>
            </a:br>
            <a:r>
              <a:rPr lang="ru-RU" sz="2900" dirty="0">
                <a:solidFill>
                  <a:srgbClr val="93A299">
                    <a:lumMod val="75000"/>
                  </a:srgbClr>
                </a:solidFill>
              </a:rPr>
              <a:t>«Вопрос  на засыпку»   </a:t>
            </a:r>
            <a:r>
              <a:rPr lang="ru-RU" sz="2900" dirty="0" smtClean="0">
                <a:solidFill>
                  <a:srgbClr val="93A299">
                    <a:lumMod val="75000"/>
                  </a:srgbClr>
                </a:solidFill>
              </a:rPr>
              <a:t>6 </a:t>
            </a:r>
            <a:r>
              <a:rPr lang="ru-RU" sz="2900" dirty="0">
                <a:solidFill>
                  <a:srgbClr val="93A299">
                    <a:lumMod val="75000"/>
                  </a:srgbClr>
                </a:solidFill>
              </a:rPr>
              <a:t>-</a:t>
            </a:r>
            <a:endParaRPr lang="ru-RU" dirty="0"/>
          </a:p>
        </p:txBody>
      </p:sp>
      <p:pic>
        <p:nvPicPr>
          <p:cNvPr id="296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7" y="1752600"/>
            <a:ext cx="6912768" cy="4844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85812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900" dirty="0">
                <a:solidFill>
                  <a:srgbClr val="93A299">
                    <a:lumMod val="75000"/>
                  </a:srgbClr>
                </a:solidFill>
              </a:rPr>
              <a:t>5 этап – </a:t>
            </a:r>
            <a:br>
              <a:rPr lang="ru-RU" sz="2900" dirty="0">
                <a:solidFill>
                  <a:srgbClr val="93A299">
                    <a:lumMod val="75000"/>
                  </a:srgbClr>
                </a:solidFill>
              </a:rPr>
            </a:br>
            <a:r>
              <a:rPr lang="ru-RU" sz="2900" dirty="0">
                <a:solidFill>
                  <a:srgbClr val="93A299">
                    <a:lumMod val="75000"/>
                  </a:srgbClr>
                </a:solidFill>
              </a:rPr>
              <a:t>«Вопрос  на засыпку»   </a:t>
            </a:r>
            <a:r>
              <a:rPr lang="ru-RU" sz="2900" dirty="0" smtClean="0">
                <a:solidFill>
                  <a:srgbClr val="93A299">
                    <a:lumMod val="75000"/>
                  </a:srgbClr>
                </a:solidFill>
              </a:rPr>
              <a:t>7 </a:t>
            </a:r>
            <a:r>
              <a:rPr lang="ru-RU" sz="2900" dirty="0">
                <a:solidFill>
                  <a:srgbClr val="93A299">
                    <a:lumMod val="75000"/>
                  </a:srgbClr>
                </a:solidFill>
              </a:rPr>
              <a:t>-</a:t>
            </a:r>
            <a:endParaRPr lang="ru-RU" dirty="0"/>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56291" y="1752600"/>
            <a:ext cx="5831417" cy="484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1485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200" dirty="0">
                <a:solidFill>
                  <a:srgbClr val="93A299">
                    <a:lumMod val="75000"/>
                  </a:srgbClr>
                </a:solidFill>
              </a:rPr>
              <a:t>6 этап – </a:t>
            </a:r>
            <a:br>
              <a:rPr lang="ru-RU" sz="3200" dirty="0">
                <a:solidFill>
                  <a:srgbClr val="93A299">
                    <a:lumMod val="75000"/>
                  </a:srgbClr>
                </a:solidFill>
              </a:rPr>
            </a:br>
            <a:r>
              <a:rPr lang="ru-RU" sz="3200" dirty="0">
                <a:solidFill>
                  <a:srgbClr val="93A299">
                    <a:lumMod val="75000"/>
                  </a:srgbClr>
                </a:solidFill>
              </a:rPr>
              <a:t>«В мире животных</a:t>
            </a:r>
            <a:r>
              <a:rPr lang="ru-RU" sz="3200" dirty="0" smtClean="0">
                <a:solidFill>
                  <a:srgbClr val="93A299">
                    <a:lumMod val="75000"/>
                  </a:srgbClr>
                </a:solidFill>
              </a:rPr>
              <a:t>»          </a:t>
            </a:r>
            <a:r>
              <a:rPr lang="ru-RU" dirty="0" smtClean="0"/>
              <a:t>1 - </a:t>
            </a:r>
            <a:endParaRPr lang="ru-RU"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700808"/>
            <a:ext cx="7492202" cy="515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4933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2 - </a:t>
            </a:r>
            <a:endParaRPr lang="ru-RU"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412776"/>
            <a:ext cx="8234065"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92727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lstStyle/>
          <a:p>
            <a:endParaRPr lang="ru-RU" dirty="0"/>
          </a:p>
        </p:txBody>
      </p:sp>
      <p:sp>
        <p:nvSpPr>
          <p:cNvPr id="2" name="Заголовок 1"/>
          <p:cNvSpPr>
            <a:spLocks noGrp="1"/>
          </p:cNvSpPr>
          <p:nvPr>
            <p:ph type="ctrTitle"/>
          </p:nvPr>
        </p:nvSpPr>
        <p:spPr>
          <a:xfrm>
            <a:off x="395536" y="3227033"/>
            <a:ext cx="6838569" cy="1219201"/>
          </a:xfrm>
        </p:spPr>
        <p:txBody>
          <a:bodyPr/>
          <a:lstStyle/>
          <a:p>
            <a:r>
              <a:rPr lang="ru-RU" dirty="0" smtClean="0"/>
              <a:t>3 - </a:t>
            </a:r>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 y="116632"/>
            <a:ext cx="4359275" cy="339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492896"/>
            <a:ext cx="4678448" cy="424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72379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4 - </a:t>
            </a:r>
            <a:endParaRPr lang="ru-RU"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196752"/>
            <a:ext cx="8580028"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88761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5 - </a:t>
            </a:r>
            <a:endParaRPr lang="ru-RU"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396044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708920"/>
            <a:ext cx="4291191" cy="3936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5383" y="1444852"/>
            <a:ext cx="6980237" cy="538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91420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1 этап - </a:t>
            </a:r>
            <a:br>
              <a:rPr lang="ru-RU" dirty="0" smtClean="0"/>
            </a:br>
            <a:r>
              <a:rPr lang="ru-RU" dirty="0" smtClean="0"/>
              <a:t>«австралийский </a:t>
            </a:r>
            <a:r>
              <a:rPr lang="ru-RU" dirty="0" err="1" smtClean="0"/>
              <a:t>пазл</a:t>
            </a:r>
            <a:r>
              <a:rPr lang="ru-RU" dirty="0" smtClean="0"/>
              <a:t>»</a:t>
            </a:r>
            <a:endParaRPr lang="ru-RU" dirty="0"/>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412776"/>
            <a:ext cx="6322415"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45806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6 - </a:t>
            </a:r>
            <a:endParaRPr lang="ru-RU"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406588" y="1752600"/>
            <a:ext cx="4330824" cy="437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05742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7 - </a:t>
            </a:r>
            <a:endParaRPr lang="ru-RU"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462015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5125" y="2780928"/>
            <a:ext cx="4925347"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10913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8 - </a:t>
            </a:r>
            <a:endParaRPr lang="ru-RU" dirty="0"/>
          </a:p>
        </p:txBody>
      </p:sp>
      <p:pic>
        <p:nvPicPr>
          <p:cNvPr id="1024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752600"/>
            <a:ext cx="7560840" cy="4988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46689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9 - </a:t>
            </a:r>
            <a:endParaRPr lang="ru-RU"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340768"/>
            <a:ext cx="7795304" cy="5312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70255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7 этап – </a:t>
            </a:r>
            <a:br>
              <a:rPr lang="ru-RU" dirty="0" smtClean="0"/>
            </a:br>
            <a:r>
              <a:rPr lang="ru-RU" dirty="0" smtClean="0"/>
              <a:t>«Географическая задача»</a:t>
            </a:r>
            <a:br>
              <a:rPr lang="ru-RU" dirty="0" smtClean="0"/>
            </a:br>
            <a:endParaRPr lang="ru-RU" dirty="0"/>
          </a:p>
        </p:txBody>
      </p:sp>
      <p:sp>
        <p:nvSpPr>
          <p:cNvPr id="3" name="Объект 2"/>
          <p:cNvSpPr>
            <a:spLocks noGrp="1"/>
          </p:cNvSpPr>
          <p:nvPr>
            <p:ph idx="1"/>
          </p:nvPr>
        </p:nvSpPr>
        <p:spPr>
          <a:xfrm>
            <a:off x="457200" y="1752600"/>
            <a:ext cx="8229600" cy="4844752"/>
          </a:xfrm>
        </p:spPr>
        <p:txBody>
          <a:bodyPr>
            <a:normAutofit fontScale="70000" lnSpcReduction="20000"/>
          </a:bodyPr>
          <a:lstStyle/>
          <a:p>
            <a:pPr marL="457200">
              <a:lnSpc>
                <a:spcPct val="115000"/>
              </a:lnSpc>
              <a:spcAft>
                <a:spcPts val="1000"/>
              </a:spcAft>
            </a:pPr>
            <a:r>
              <a:rPr lang="ru-RU" sz="2600" b="1" dirty="0">
                <a:solidFill>
                  <a:schemeClr val="tx1"/>
                </a:solidFill>
                <a:latin typeface="Helvetica"/>
                <a:ea typeface="Times New Roman"/>
                <a:cs typeface="Times New Roman"/>
              </a:rPr>
              <a:t>Сбылась моя давняя мечта. Волны Тихого океана в последний раз коснулись днища нашего судна. Мы в Австралии, на самом огромном материке земного шара! Стоял сентябрь, везде чувствовался приход весны. Слои снега ещё лежали под высокими эвкалиптами, которые стояли зелеными, так как они никогда не сбрасывают хвою. Пингвины, которых выделяли на снегу их черные фраки, отбирали корм у птицы – секретаря. Кенгуру огромными прыжками догоняла тигра. Наняв караван верблюдов, мы двинулись вдоль реки Замбези, и попали в пустыню Сахара. Там было тепло, леса стояли в зеленом убранстве, особенно красивы были молодые листочки на березах. На берегу самого красивого и глубокого в мире озера Танганьика, сделали привал, наловили тунцов, сварили  вкусный украинский борщ из тунца, и написали эти заметки.</a:t>
            </a:r>
            <a:endParaRPr lang="ru-RU" sz="2600" b="1" dirty="0">
              <a:solidFill>
                <a:schemeClr val="tx1"/>
              </a:solidFill>
              <a:latin typeface="Calibri"/>
              <a:ea typeface="Calibri"/>
              <a:cs typeface="Times New Roman"/>
            </a:endParaRPr>
          </a:p>
          <a:p>
            <a:endParaRPr lang="ru-RU" sz="2900" dirty="0"/>
          </a:p>
        </p:txBody>
      </p:sp>
    </p:spTree>
    <p:extLst>
      <p:ext uri="{BB962C8B-B14F-4D97-AF65-F5344CB8AC3E}">
        <p14:creationId xmlns:p14="http://schemas.microsoft.com/office/powerpoint/2010/main" val="8512848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Проверка задания.</a:t>
            </a:r>
            <a:endParaRPr lang="ru-RU" dirty="0"/>
          </a:p>
        </p:txBody>
      </p:sp>
      <p:sp>
        <p:nvSpPr>
          <p:cNvPr id="3" name="Объект 2"/>
          <p:cNvSpPr>
            <a:spLocks noGrp="1"/>
          </p:cNvSpPr>
          <p:nvPr>
            <p:ph idx="1"/>
          </p:nvPr>
        </p:nvSpPr>
        <p:spPr/>
        <p:txBody>
          <a:bodyPr>
            <a:normAutofit fontScale="77500" lnSpcReduction="20000"/>
          </a:bodyPr>
          <a:lstStyle/>
          <a:p>
            <a:pPr marL="457200">
              <a:lnSpc>
                <a:spcPct val="115000"/>
              </a:lnSpc>
              <a:spcAft>
                <a:spcPts val="1000"/>
              </a:spcAft>
            </a:pPr>
            <a:r>
              <a:rPr lang="ru-RU" dirty="0">
                <a:solidFill>
                  <a:srgbClr val="333333"/>
                </a:solidFill>
                <a:latin typeface="Helvetica"/>
                <a:ea typeface="Times New Roman"/>
                <a:cs typeface="Times New Roman"/>
              </a:rPr>
              <a:t>Сбылась моя давняя мечта. Волны Тихого океана в последний раз коснулись днища нашего судна. Мы в Австралии, на самом </a:t>
            </a:r>
            <a:r>
              <a:rPr lang="ru-RU" dirty="0">
                <a:solidFill>
                  <a:srgbClr val="C00000"/>
                </a:solidFill>
                <a:latin typeface="Helvetica"/>
                <a:ea typeface="Times New Roman"/>
                <a:cs typeface="Times New Roman"/>
              </a:rPr>
              <a:t>огромном</a:t>
            </a:r>
            <a:r>
              <a:rPr lang="ru-RU" dirty="0">
                <a:solidFill>
                  <a:srgbClr val="333333"/>
                </a:solidFill>
                <a:latin typeface="Helvetica"/>
                <a:ea typeface="Times New Roman"/>
                <a:cs typeface="Times New Roman"/>
              </a:rPr>
              <a:t> материке земного шара! Стоял сентябрь, везде чувствовался приход весны. </a:t>
            </a:r>
            <a:r>
              <a:rPr lang="ru-RU" dirty="0">
                <a:solidFill>
                  <a:srgbClr val="C00000"/>
                </a:solidFill>
                <a:latin typeface="Helvetica"/>
                <a:ea typeface="Times New Roman"/>
                <a:cs typeface="Times New Roman"/>
              </a:rPr>
              <a:t>Слои снега </a:t>
            </a:r>
            <a:r>
              <a:rPr lang="ru-RU" dirty="0">
                <a:solidFill>
                  <a:srgbClr val="333333"/>
                </a:solidFill>
                <a:latin typeface="Helvetica"/>
                <a:ea typeface="Times New Roman"/>
                <a:cs typeface="Times New Roman"/>
              </a:rPr>
              <a:t>ещё лежали под высокими эвкалиптами, которые стояли зелеными, так как они никогда не сбрасывают хвою. </a:t>
            </a:r>
            <a:r>
              <a:rPr lang="ru-RU" dirty="0">
                <a:solidFill>
                  <a:srgbClr val="C00000"/>
                </a:solidFill>
                <a:latin typeface="Helvetica"/>
                <a:ea typeface="Times New Roman"/>
                <a:cs typeface="Times New Roman"/>
              </a:rPr>
              <a:t>Пингвины</a:t>
            </a:r>
            <a:r>
              <a:rPr lang="ru-RU" dirty="0">
                <a:solidFill>
                  <a:srgbClr val="333333"/>
                </a:solidFill>
                <a:latin typeface="Helvetica"/>
                <a:ea typeface="Times New Roman"/>
                <a:cs typeface="Times New Roman"/>
              </a:rPr>
              <a:t>, которых выделяли на снегу их черные фраки, отбирали корм у птицы – </a:t>
            </a:r>
            <a:r>
              <a:rPr lang="ru-RU" dirty="0">
                <a:solidFill>
                  <a:srgbClr val="C00000"/>
                </a:solidFill>
                <a:latin typeface="Helvetica"/>
                <a:ea typeface="Times New Roman"/>
                <a:cs typeface="Times New Roman"/>
              </a:rPr>
              <a:t>секретаря. </a:t>
            </a:r>
            <a:r>
              <a:rPr lang="ru-RU" dirty="0">
                <a:solidFill>
                  <a:srgbClr val="333333"/>
                </a:solidFill>
                <a:latin typeface="Helvetica"/>
                <a:ea typeface="Times New Roman"/>
                <a:cs typeface="Times New Roman"/>
              </a:rPr>
              <a:t>Кенгуру огромными прыжками догоняла </a:t>
            </a:r>
            <a:r>
              <a:rPr lang="ru-RU" dirty="0">
                <a:solidFill>
                  <a:srgbClr val="C00000"/>
                </a:solidFill>
                <a:latin typeface="Helvetica"/>
                <a:ea typeface="Times New Roman"/>
                <a:cs typeface="Times New Roman"/>
              </a:rPr>
              <a:t>тигра. </a:t>
            </a:r>
            <a:r>
              <a:rPr lang="ru-RU" dirty="0">
                <a:solidFill>
                  <a:srgbClr val="333333"/>
                </a:solidFill>
                <a:latin typeface="Helvetica"/>
                <a:ea typeface="Times New Roman"/>
                <a:cs typeface="Times New Roman"/>
              </a:rPr>
              <a:t>Наняв караван </a:t>
            </a:r>
            <a:r>
              <a:rPr lang="ru-RU" dirty="0">
                <a:solidFill>
                  <a:srgbClr val="C00000"/>
                </a:solidFill>
                <a:latin typeface="Helvetica"/>
                <a:ea typeface="Times New Roman"/>
                <a:cs typeface="Times New Roman"/>
              </a:rPr>
              <a:t>верблюдов</a:t>
            </a:r>
            <a:r>
              <a:rPr lang="ru-RU" dirty="0">
                <a:solidFill>
                  <a:srgbClr val="333333"/>
                </a:solidFill>
                <a:latin typeface="Helvetica"/>
                <a:ea typeface="Times New Roman"/>
                <a:cs typeface="Times New Roman"/>
              </a:rPr>
              <a:t>, мы двинулись вдоль реки </a:t>
            </a:r>
            <a:r>
              <a:rPr lang="ru-RU" dirty="0">
                <a:solidFill>
                  <a:srgbClr val="C00000"/>
                </a:solidFill>
                <a:latin typeface="Helvetica"/>
                <a:ea typeface="Times New Roman"/>
                <a:cs typeface="Times New Roman"/>
              </a:rPr>
              <a:t>Замбези</a:t>
            </a:r>
            <a:r>
              <a:rPr lang="ru-RU" dirty="0">
                <a:solidFill>
                  <a:srgbClr val="333333"/>
                </a:solidFill>
                <a:latin typeface="Helvetica"/>
                <a:ea typeface="Times New Roman"/>
                <a:cs typeface="Times New Roman"/>
              </a:rPr>
              <a:t>, и попали в пустыню </a:t>
            </a:r>
            <a:r>
              <a:rPr lang="ru-RU" dirty="0">
                <a:solidFill>
                  <a:srgbClr val="C00000"/>
                </a:solidFill>
                <a:latin typeface="Helvetica"/>
                <a:ea typeface="Times New Roman"/>
                <a:cs typeface="Times New Roman"/>
              </a:rPr>
              <a:t>Сахара</a:t>
            </a:r>
            <a:r>
              <a:rPr lang="ru-RU" dirty="0">
                <a:solidFill>
                  <a:srgbClr val="333333"/>
                </a:solidFill>
                <a:latin typeface="Helvetica"/>
                <a:ea typeface="Times New Roman"/>
                <a:cs typeface="Times New Roman"/>
              </a:rPr>
              <a:t>. Там было тепло, леса стояли в зеленом убранстве, особенно красивы были молодые листочки на </a:t>
            </a:r>
            <a:r>
              <a:rPr lang="ru-RU" dirty="0">
                <a:solidFill>
                  <a:srgbClr val="C00000"/>
                </a:solidFill>
                <a:latin typeface="Helvetica"/>
                <a:ea typeface="Times New Roman"/>
                <a:cs typeface="Times New Roman"/>
              </a:rPr>
              <a:t>березах</a:t>
            </a:r>
            <a:r>
              <a:rPr lang="ru-RU" dirty="0">
                <a:solidFill>
                  <a:srgbClr val="333333"/>
                </a:solidFill>
                <a:latin typeface="Helvetica"/>
                <a:ea typeface="Times New Roman"/>
                <a:cs typeface="Times New Roman"/>
              </a:rPr>
              <a:t>. На берегу самого красивого и глубокого в мире озера </a:t>
            </a:r>
            <a:r>
              <a:rPr lang="ru-RU" dirty="0">
                <a:solidFill>
                  <a:srgbClr val="C00000"/>
                </a:solidFill>
                <a:latin typeface="Helvetica"/>
                <a:ea typeface="Times New Roman"/>
                <a:cs typeface="Times New Roman"/>
              </a:rPr>
              <a:t>Танганьика, </a:t>
            </a:r>
            <a:r>
              <a:rPr lang="ru-RU" dirty="0">
                <a:solidFill>
                  <a:srgbClr val="333333"/>
                </a:solidFill>
                <a:latin typeface="Helvetica"/>
                <a:ea typeface="Times New Roman"/>
                <a:cs typeface="Times New Roman"/>
              </a:rPr>
              <a:t>сделали привал, наловили </a:t>
            </a:r>
            <a:r>
              <a:rPr lang="ru-RU" dirty="0">
                <a:solidFill>
                  <a:srgbClr val="C00000"/>
                </a:solidFill>
                <a:latin typeface="Helvetica"/>
                <a:ea typeface="Times New Roman"/>
                <a:cs typeface="Times New Roman"/>
              </a:rPr>
              <a:t>тунцов</a:t>
            </a:r>
            <a:r>
              <a:rPr lang="ru-RU" dirty="0">
                <a:solidFill>
                  <a:srgbClr val="333333"/>
                </a:solidFill>
                <a:latin typeface="Helvetica"/>
                <a:ea typeface="Times New Roman"/>
                <a:cs typeface="Times New Roman"/>
              </a:rPr>
              <a:t>, сварили  вкусный </a:t>
            </a:r>
            <a:r>
              <a:rPr lang="ru-RU" dirty="0">
                <a:solidFill>
                  <a:srgbClr val="C00000"/>
                </a:solidFill>
                <a:latin typeface="Helvetica"/>
                <a:ea typeface="Times New Roman"/>
                <a:cs typeface="Times New Roman"/>
              </a:rPr>
              <a:t>украинский борщ из тунца</a:t>
            </a:r>
            <a:r>
              <a:rPr lang="ru-RU" dirty="0">
                <a:solidFill>
                  <a:srgbClr val="333333"/>
                </a:solidFill>
                <a:latin typeface="Helvetica"/>
                <a:ea typeface="Times New Roman"/>
                <a:cs typeface="Times New Roman"/>
              </a:rPr>
              <a:t>, и написали эти заметки.</a:t>
            </a:r>
            <a:endParaRPr lang="ru-RU" sz="2000" dirty="0">
              <a:latin typeface="Calibri"/>
              <a:ea typeface="Calibri"/>
              <a:cs typeface="Times New Roman"/>
            </a:endParaRPr>
          </a:p>
          <a:p>
            <a:endParaRPr lang="ru-RU" dirty="0"/>
          </a:p>
        </p:txBody>
      </p:sp>
    </p:spTree>
    <p:extLst>
      <p:ext uri="{BB962C8B-B14F-4D97-AF65-F5344CB8AC3E}">
        <p14:creationId xmlns:p14="http://schemas.microsoft.com/office/powerpoint/2010/main" val="41478266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6128" y="408372"/>
            <a:ext cx="8260672" cy="4028740"/>
          </a:xfrm>
        </p:spPr>
        <p:txBody>
          <a:bodyPr>
            <a:normAutofit/>
          </a:bodyPr>
          <a:lstStyle/>
          <a:p>
            <a:r>
              <a:rPr lang="ru-RU" dirty="0" smtClean="0"/>
              <a:t>8 этап – </a:t>
            </a:r>
            <a:br>
              <a:rPr lang="ru-RU" dirty="0" smtClean="0"/>
            </a:br>
            <a:r>
              <a:rPr lang="ru-RU" dirty="0" smtClean="0"/>
              <a:t>«Австралия страна наоборот»</a:t>
            </a:r>
            <a:endParaRPr lang="ru-RU" dirty="0"/>
          </a:p>
        </p:txBody>
      </p:sp>
      <p:sp>
        <p:nvSpPr>
          <p:cNvPr id="3" name="Объект 2"/>
          <p:cNvSpPr>
            <a:spLocks noGrp="1"/>
          </p:cNvSpPr>
          <p:nvPr>
            <p:ph idx="1"/>
          </p:nvPr>
        </p:nvSpPr>
        <p:spPr/>
        <p:txBody>
          <a:bodyPr/>
          <a:lstStyle/>
          <a:p>
            <a:endParaRPr lang="ru-RU" dirty="0" smtClean="0"/>
          </a:p>
          <a:p>
            <a:endParaRPr lang="ru-RU" dirty="0"/>
          </a:p>
          <a:p>
            <a:endParaRPr lang="ru-RU" dirty="0"/>
          </a:p>
        </p:txBody>
      </p:sp>
    </p:spTree>
    <p:extLst>
      <p:ext uri="{BB962C8B-B14F-4D97-AF65-F5344CB8AC3E}">
        <p14:creationId xmlns:p14="http://schemas.microsoft.com/office/powerpoint/2010/main" val="23794697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5367" y="0"/>
            <a:ext cx="9279367" cy="683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37256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2008"/>
            <a:ext cx="9240010" cy="6930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28170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80068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2 этап – </a:t>
            </a:r>
            <a:br>
              <a:rPr lang="ru-RU" dirty="0" smtClean="0"/>
            </a:br>
            <a:r>
              <a:rPr lang="ru-RU" dirty="0" smtClean="0"/>
              <a:t>«Карта путешественника»</a:t>
            </a:r>
            <a:endParaRPr lang="ru-RU" dirty="0"/>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8017" y="1752600"/>
            <a:ext cx="4867965" cy="437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349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28936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8964488"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43220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89644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07079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30262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65077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945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20200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457200" y="188640"/>
            <a:ext cx="8229600" cy="5937523"/>
          </a:xfrm>
        </p:spPr>
        <p:txBody>
          <a:bodyPr/>
          <a:lstStyle/>
          <a:p>
            <a:endParaRPr lang="ru-RU" dirty="0"/>
          </a:p>
        </p:txBody>
      </p:sp>
      <p:sp>
        <p:nvSpPr>
          <p:cNvPr id="4" name="Овал 3"/>
          <p:cNvSpPr/>
          <p:nvPr/>
        </p:nvSpPr>
        <p:spPr>
          <a:xfrm>
            <a:off x="2177520" y="2185352"/>
            <a:ext cx="5040560" cy="1994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chemeClr val="bg1"/>
                </a:solidFill>
              </a:rPr>
              <a:t>УНИКАЛЬНОСТЬ</a:t>
            </a:r>
          </a:p>
          <a:p>
            <a:pPr algn="ctr"/>
            <a:r>
              <a:rPr lang="ru-RU" sz="2000" dirty="0" smtClean="0">
                <a:solidFill>
                  <a:schemeClr val="bg1"/>
                </a:solidFill>
              </a:rPr>
              <a:t>АВСТРАЛИИ</a:t>
            </a:r>
            <a:endParaRPr lang="ru-RU" sz="2000" dirty="0">
              <a:solidFill>
                <a:schemeClr val="bg1"/>
              </a:solidFill>
            </a:endParaRPr>
          </a:p>
        </p:txBody>
      </p:sp>
      <p:cxnSp>
        <p:nvCxnSpPr>
          <p:cNvPr id="6" name="Прямая со стрелкой 5"/>
          <p:cNvCxnSpPr/>
          <p:nvPr/>
        </p:nvCxnSpPr>
        <p:spPr>
          <a:xfrm>
            <a:off x="4697800" y="4199384"/>
            <a:ext cx="0" cy="15338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flipH="1">
            <a:off x="2051720" y="3933056"/>
            <a:ext cx="864096" cy="1368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a:stCxn id="4" idx="5"/>
          </p:cNvCxnSpPr>
          <p:nvPr/>
        </p:nvCxnSpPr>
        <p:spPr>
          <a:xfrm>
            <a:off x="6479907" y="3887781"/>
            <a:ext cx="1116429" cy="14134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a:stCxn id="4" idx="0"/>
          </p:cNvCxnSpPr>
          <p:nvPr/>
        </p:nvCxnSpPr>
        <p:spPr>
          <a:xfrm flipV="1">
            <a:off x="4697800" y="548680"/>
            <a:ext cx="0" cy="16366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V="1">
            <a:off x="6479907" y="1196752"/>
            <a:ext cx="1116429" cy="12241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flipH="1" flipV="1">
            <a:off x="1691680" y="1196752"/>
            <a:ext cx="1224136" cy="12241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418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smtClean="0"/>
          </a:p>
          <a:p>
            <a:endParaRPr lang="ru-RU" dirty="0"/>
          </a:p>
          <a:p>
            <a:endParaRPr lang="ru-RU" dirty="0" smtClean="0"/>
          </a:p>
          <a:p>
            <a:r>
              <a:rPr lang="ru-RU" dirty="0"/>
              <a:t> </a:t>
            </a:r>
            <a:r>
              <a:rPr lang="ru-RU" dirty="0" smtClean="0"/>
              <a:t>                     </a:t>
            </a:r>
            <a:r>
              <a:rPr lang="ru-RU" sz="3600" dirty="0" smtClean="0"/>
              <a:t>Спасибо за урок.</a:t>
            </a:r>
            <a:endParaRPr lang="ru-RU" sz="3600" dirty="0"/>
          </a:p>
        </p:txBody>
      </p:sp>
    </p:spTree>
    <p:extLst>
      <p:ext uri="{BB962C8B-B14F-4D97-AF65-F5344CB8AC3E}">
        <p14:creationId xmlns:p14="http://schemas.microsoft.com/office/powerpoint/2010/main" val="19996339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200" dirty="0">
                <a:solidFill>
                  <a:srgbClr val="93A299">
                    <a:lumMod val="75000"/>
                  </a:srgbClr>
                </a:solidFill>
              </a:rPr>
              <a:t>3 этап – </a:t>
            </a:r>
            <a:br>
              <a:rPr lang="ru-RU" sz="3200" dirty="0">
                <a:solidFill>
                  <a:srgbClr val="93A299">
                    <a:lumMod val="75000"/>
                  </a:srgbClr>
                </a:solidFill>
              </a:rPr>
            </a:br>
            <a:r>
              <a:rPr lang="ru-RU" sz="3200" dirty="0">
                <a:solidFill>
                  <a:srgbClr val="93A299">
                    <a:lumMod val="75000"/>
                  </a:srgbClr>
                </a:solidFill>
              </a:rPr>
              <a:t>«Что такое? Кто такой?»</a:t>
            </a:r>
            <a:endParaRPr lang="ru-RU" dirty="0"/>
          </a:p>
        </p:txBody>
      </p:sp>
      <p:pic>
        <p:nvPicPr>
          <p:cNvPr id="317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1693234"/>
            <a:ext cx="4176464"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4286250"/>
            <a:ext cx="45720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4149080"/>
            <a:ext cx="4104456" cy="270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1557932"/>
            <a:ext cx="2143125" cy="2728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12591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3 этап – </a:t>
            </a:r>
            <a:br>
              <a:rPr lang="ru-RU" dirty="0" smtClean="0"/>
            </a:br>
            <a:r>
              <a:rPr lang="ru-RU" dirty="0" smtClean="0"/>
              <a:t>«Что такое? Кто такой?»</a:t>
            </a:r>
            <a:endParaRPr lang="ru-RU" dirty="0"/>
          </a:p>
        </p:txBody>
      </p:sp>
      <p:sp>
        <p:nvSpPr>
          <p:cNvPr id="3" name="Объект 2"/>
          <p:cNvSpPr>
            <a:spLocks noGrp="1"/>
          </p:cNvSpPr>
          <p:nvPr>
            <p:ph idx="1"/>
          </p:nvPr>
        </p:nvSpPr>
        <p:spPr/>
        <p:txBody>
          <a:bodyPr>
            <a:normAutofit lnSpcReduction="10000"/>
          </a:bodyPr>
          <a:lstStyle/>
          <a:p>
            <a:r>
              <a:rPr lang="ru-RU" dirty="0"/>
              <a:t>1.	Перт</a:t>
            </a:r>
          </a:p>
          <a:p>
            <a:r>
              <a:rPr lang="ru-RU" dirty="0"/>
              <a:t>2.	Скрэб</a:t>
            </a:r>
          </a:p>
          <a:p>
            <a:r>
              <a:rPr lang="ru-RU" dirty="0"/>
              <a:t>3.	Эндемики</a:t>
            </a:r>
          </a:p>
          <a:p>
            <a:r>
              <a:rPr lang="ru-RU" dirty="0"/>
              <a:t>4.	Крики</a:t>
            </a:r>
          </a:p>
          <a:p>
            <a:r>
              <a:rPr lang="ru-RU" dirty="0"/>
              <a:t>5.	Канберра</a:t>
            </a:r>
          </a:p>
          <a:p>
            <a:r>
              <a:rPr lang="ru-RU" dirty="0"/>
              <a:t>6.	Эйр-</a:t>
            </a:r>
            <a:r>
              <a:rPr lang="ru-RU" dirty="0" err="1"/>
              <a:t>Норт</a:t>
            </a:r>
            <a:endParaRPr lang="ru-RU" dirty="0"/>
          </a:p>
          <a:p>
            <a:r>
              <a:rPr lang="ru-RU" dirty="0"/>
              <a:t>7.	Муррей</a:t>
            </a:r>
          </a:p>
          <a:p>
            <a:r>
              <a:rPr lang="ru-RU" dirty="0"/>
              <a:t>8.	Косцюшко</a:t>
            </a:r>
          </a:p>
          <a:p>
            <a:r>
              <a:rPr lang="ru-RU" dirty="0"/>
              <a:t>9.	Вомбат</a:t>
            </a:r>
          </a:p>
          <a:p>
            <a:r>
              <a:rPr lang="ru-RU" dirty="0"/>
              <a:t>10.	Тасмания</a:t>
            </a:r>
          </a:p>
          <a:p>
            <a:endParaRPr lang="ru-RU" dirty="0"/>
          </a:p>
        </p:txBody>
      </p:sp>
    </p:spTree>
    <p:extLst>
      <p:ext uri="{BB962C8B-B14F-4D97-AF65-F5344CB8AC3E}">
        <p14:creationId xmlns:p14="http://schemas.microsoft.com/office/powerpoint/2010/main" val="1203202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4 этап – </a:t>
            </a:r>
            <a:br>
              <a:rPr lang="ru-RU" dirty="0" smtClean="0"/>
            </a:br>
            <a:r>
              <a:rPr lang="ru-RU" dirty="0" smtClean="0"/>
              <a:t>«Засекреченный объект»</a:t>
            </a:r>
            <a:endParaRPr lang="ru-RU" dirty="0"/>
          </a:p>
        </p:txBody>
      </p:sp>
      <p:sp>
        <p:nvSpPr>
          <p:cNvPr id="3" name="Объект 2"/>
          <p:cNvSpPr>
            <a:spLocks noGrp="1"/>
          </p:cNvSpPr>
          <p:nvPr>
            <p:ph idx="1"/>
          </p:nvPr>
        </p:nvSpPr>
        <p:spPr/>
        <p:txBody>
          <a:bodyPr/>
          <a:lstStyle/>
          <a:p>
            <a:pPr lvl="0" indent="-342900">
              <a:lnSpc>
                <a:spcPct val="115000"/>
              </a:lnSpc>
              <a:spcAft>
                <a:spcPts val="1000"/>
              </a:spcAft>
              <a:buFont typeface="+mj-lt"/>
              <a:buAutoNum type="arabicPeriod"/>
              <a:tabLst>
                <a:tab pos="457200" algn="l"/>
              </a:tabLst>
            </a:pPr>
            <a:r>
              <a:rPr lang="ru-RU" dirty="0" smtClean="0">
                <a:solidFill>
                  <a:srgbClr val="333333"/>
                </a:solidFill>
                <a:latin typeface="Helvetica"/>
                <a:ea typeface="Times New Roman"/>
                <a:cs typeface="Times New Roman"/>
              </a:rPr>
              <a:t>28° </a:t>
            </a:r>
            <a:r>
              <a:rPr lang="ru-RU" dirty="0" err="1">
                <a:solidFill>
                  <a:srgbClr val="333333"/>
                </a:solidFill>
                <a:latin typeface="Helvetica"/>
                <a:ea typeface="Times New Roman"/>
                <a:cs typeface="Times New Roman"/>
              </a:rPr>
              <a:t>юш</a:t>
            </a:r>
            <a:r>
              <a:rPr lang="ru-RU" dirty="0">
                <a:solidFill>
                  <a:srgbClr val="333333"/>
                </a:solidFill>
                <a:latin typeface="Helvetica"/>
                <a:ea typeface="Times New Roman"/>
                <a:cs typeface="Times New Roman"/>
              </a:rPr>
              <a:t> 153°  </a:t>
            </a:r>
            <a:r>
              <a:rPr lang="ru-RU" dirty="0" err="1">
                <a:solidFill>
                  <a:srgbClr val="333333"/>
                </a:solidFill>
                <a:latin typeface="Helvetica"/>
                <a:ea typeface="Times New Roman"/>
                <a:cs typeface="Times New Roman"/>
              </a:rPr>
              <a:t>вд</a:t>
            </a:r>
            <a:endParaRPr lang="ru-RU" sz="2800" dirty="0">
              <a:solidFill>
                <a:srgbClr val="333333"/>
              </a:solidFill>
              <a:latin typeface="Calibri"/>
              <a:ea typeface="Calibri"/>
              <a:cs typeface="Times New Roman"/>
            </a:endParaRPr>
          </a:p>
          <a:p>
            <a:pPr lvl="0" indent="-342900">
              <a:lnSpc>
                <a:spcPct val="115000"/>
              </a:lnSpc>
              <a:spcAft>
                <a:spcPts val="1000"/>
              </a:spcAft>
              <a:buFont typeface="+mj-lt"/>
              <a:buAutoNum type="arabicPeriod"/>
              <a:tabLst>
                <a:tab pos="457200" algn="l"/>
              </a:tabLst>
            </a:pPr>
            <a:r>
              <a:rPr lang="ru-RU" dirty="0">
                <a:solidFill>
                  <a:srgbClr val="333333"/>
                </a:solidFill>
                <a:latin typeface="Helvetica"/>
                <a:ea typeface="Times New Roman"/>
                <a:cs typeface="Times New Roman"/>
              </a:rPr>
              <a:t>28°  </a:t>
            </a:r>
            <a:r>
              <a:rPr lang="ru-RU" dirty="0" err="1">
                <a:solidFill>
                  <a:srgbClr val="333333"/>
                </a:solidFill>
                <a:latin typeface="Helvetica"/>
                <a:ea typeface="Times New Roman"/>
                <a:cs typeface="Times New Roman"/>
              </a:rPr>
              <a:t>юш</a:t>
            </a:r>
            <a:r>
              <a:rPr lang="ru-RU" dirty="0">
                <a:solidFill>
                  <a:srgbClr val="333333"/>
                </a:solidFill>
                <a:latin typeface="Helvetica"/>
                <a:ea typeface="Times New Roman"/>
                <a:cs typeface="Times New Roman"/>
              </a:rPr>
              <a:t> 137°  </a:t>
            </a:r>
            <a:r>
              <a:rPr lang="ru-RU" dirty="0" err="1">
                <a:solidFill>
                  <a:srgbClr val="333333"/>
                </a:solidFill>
                <a:latin typeface="Helvetica"/>
                <a:ea typeface="Times New Roman"/>
                <a:cs typeface="Times New Roman"/>
              </a:rPr>
              <a:t>вд</a:t>
            </a:r>
            <a:endParaRPr lang="ru-RU" sz="2800" dirty="0">
              <a:solidFill>
                <a:srgbClr val="333333"/>
              </a:solidFill>
              <a:latin typeface="Calibri"/>
              <a:ea typeface="Calibri"/>
              <a:cs typeface="Times New Roman"/>
            </a:endParaRPr>
          </a:p>
          <a:p>
            <a:pPr lvl="0" indent="-342900">
              <a:lnSpc>
                <a:spcPct val="115000"/>
              </a:lnSpc>
              <a:spcAft>
                <a:spcPts val="1000"/>
              </a:spcAft>
              <a:buFont typeface="+mj-lt"/>
              <a:buAutoNum type="arabicPeriod"/>
              <a:tabLst>
                <a:tab pos="457200" algn="l"/>
              </a:tabLst>
            </a:pPr>
            <a:r>
              <a:rPr lang="ru-RU" dirty="0">
                <a:solidFill>
                  <a:srgbClr val="333333"/>
                </a:solidFill>
                <a:latin typeface="Helvetica"/>
                <a:ea typeface="Times New Roman"/>
                <a:cs typeface="Times New Roman"/>
              </a:rPr>
              <a:t>22°  </a:t>
            </a:r>
            <a:r>
              <a:rPr lang="ru-RU" dirty="0" err="1">
                <a:solidFill>
                  <a:srgbClr val="333333"/>
                </a:solidFill>
                <a:latin typeface="Helvetica"/>
                <a:ea typeface="Times New Roman"/>
                <a:cs typeface="Times New Roman"/>
              </a:rPr>
              <a:t>юш</a:t>
            </a:r>
            <a:r>
              <a:rPr lang="ru-RU" dirty="0">
                <a:solidFill>
                  <a:srgbClr val="333333"/>
                </a:solidFill>
                <a:latin typeface="Helvetica"/>
                <a:ea typeface="Times New Roman"/>
                <a:cs typeface="Times New Roman"/>
              </a:rPr>
              <a:t> 132°  </a:t>
            </a:r>
            <a:r>
              <a:rPr lang="ru-RU" dirty="0" err="1">
                <a:solidFill>
                  <a:srgbClr val="333333"/>
                </a:solidFill>
                <a:latin typeface="Helvetica"/>
                <a:ea typeface="Times New Roman"/>
                <a:cs typeface="Times New Roman"/>
              </a:rPr>
              <a:t>вд</a:t>
            </a:r>
            <a:endParaRPr lang="ru-RU" sz="2800" dirty="0">
              <a:solidFill>
                <a:srgbClr val="333333"/>
              </a:solidFill>
              <a:latin typeface="Calibri"/>
              <a:ea typeface="Calibri"/>
              <a:cs typeface="Times New Roman"/>
            </a:endParaRPr>
          </a:p>
          <a:p>
            <a:pPr lvl="0" indent="-342900">
              <a:lnSpc>
                <a:spcPct val="115000"/>
              </a:lnSpc>
              <a:spcAft>
                <a:spcPts val="1000"/>
              </a:spcAft>
              <a:buFont typeface="+mj-lt"/>
              <a:buAutoNum type="arabicPeriod"/>
              <a:tabLst>
                <a:tab pos="457200" algn="l"/>
              </a:tabLst>
            </a:pPr>
            <a:r>
              <a:rPr lang="ru-RU" dirty="0">
                <a:solidFill>
                  <a:srgbClr val="333333"/>
                </a:solidFill>
                <a:latin typeface="Helvetica"/>
                <a:ea typeface="Times New Roman"/>
                <a:cs typeface="Times New Roman"/>
              </a:rPr>
              <a:t>22°  </a:t>
            </a:r>
            <a:r>
              <a:rPr lang="ru-RU" dirty="0" err="1">
                <a:solidFill>
                  <a:srgbClr val="333333"/>
                </a:solidFill>
                <a:latin typeface="Helvetica"/>
                <a:ea typeface="Times New Roman"/>
                <a:cs typeface="Times New Roman"/>
              </a:rPr>
              <a:t>юш</a:t>
            </a:r>
            <a:r>
              <a:rPr lang="ru-RU" dirty="0">
                <a:solidFill>
                  <a:srgbClr val="333333"/>
                </a:solidFill>
                <a:latin typeface="Helvetica"/>
                <a:ea typeface="Times New Roman"/>
                <a:cs typeface="Times New Roman"/>
              </a:rPr>
              <a:t> 165°  </a:t>
            </a:r>
            <a:r>
              <a:rPr lang="ru-RU" dirty="0" err="1">
                <a:solidFill>
                  <a:srgbClr val="333333"/>
                </a:solidFill>
                <a:latin typeface="Helvetica"/>
                <a:ea typeface="Times New Roman"/>
                <a:cs typeface="Times New Roman"/>
              </a:rPr>
              <a:t>вд</a:t>
            </a:r>
            <a:endParaRPr lang="ru-RU" sz="2800" dirty="0">
              <a:solidFill>
                <a:srgbClr val="333333"/>
              </a:solidFill>
              <a:latin typeface="Calibri"/>
              <a:ea typeface="Calibri"/>
              <a:cs typeface="Times New Roman"/>
            </a:endParaRPr>
          </a:p>
          <a:p>
            <a:pPr lvl="0" indent="-342900">
              <a:lnSpc>
                <a:spcPct val="115000"/>
              </a:lnSpc>
              <a:spcAft>
                <a:spcPts val="1000"/>
              </a:spcAft>
              <a:buFont typeface="+mj-lt"/>
              <a:buAutoNum type="arabicPeriod"/>
              <a:tabLst>
                <a:tab pos="457200" algn="l"/>
              </a:tabLst>
            </a:pPr>
            <a:r>
              <a:rPr lang="ru-RU" dirty="0">
                <a:solidFill>
                  <a:srgbClr val="333333"/>
                </a:solidFill>
                <a:latin typeface="Helvetica"/>
                <a:ea typeface="Times New Roman"/>
                <a:cs typeface="Times New Roman"/>
              </a:rPr>
              <a:t>32°  </a:t>
            </a:r>
            <a:r>
              <a:rPr lang="ru-RU" dirty="0" err="1">
                <a:solidFill>
                  <a:srgbClr val="333333"/>
                </a:solidFill>
                <a:latin typeface="Helvetica"/>
                <a:ea typeface="Times New Roman"/>
                <a:cs typeface="Times New Roman"/>
              </a:rPr>
              <a:t>юш</a:t>
            </a:r>
            <a:r>
              <a:rPr lang="ru-RU" dirty="0">
                <a:solidFill>
                  <a:srgbClr val="333333"/>
                </a:solidFill>
                <a:latin typeface="Helvetica"/>
                <a:ea typeface="Times New Roman"/>
                <a:cs typeface="Times New Roman"/>
              </a:rPr>
              <a:t> 116°  </a:t>
            </a:r>
            <a:r>
              <a:rPr lang="ru-RU" dirty="0" err="1">
                <a:solidFill>
                  <a:srgbClr val="333333"/>
                </a:solidFill>
                <a:latin typeface="Helvetica"/>
                <a:ea typeface="Times New Roman"/>
                <a:cs typeface="Times New Roman"/>
              </a:rPr>
              <a:t>вд</a:t>
            </a:r>
            <a:endParaRPr lang="ru-RU" sz="2800" dirty="0">
              <a:solidFill>
                <a:srgbClr val="333333"/>
              </a:solidFill>
              <a:latin typeface="Calibri"/>
              <a:ea typeface="Calibri"/>
              <a:cs typeface="Times New Roman"/>
            </a:endParaRPr>
          </a:p>
          <a:p>
            <a:endParaRPr lang="ru-RU" dirty="0"/>
          </a:p>
        </p:txBody>
      </p:sp>
    </p:spTree>
    <p:extLst>
      <p:ext uri="{BB962C8B-B14F-4D97-AF65-F5344CB8AC3E}">
        <p14:creationId xmlns:p14="http://schemas.microsoft.com/office/powerpoint/2010/main" val="31454666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628800"/>
            <a:ext cx="8064896"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44938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5 этап – </a:t>
            </a:r>
            <a:br>
              <a:rPr lang="ru-RU" dirty="0" smtClean="0"/>
            </a:br>
            <a:r>
              <a:rPr lang="ru-RU" dirty="0" smtClean="0"/>
              <a:t>«Вопрос  на засыпку»     1 - </a:t>
            </a:r>
            <a:endParaRPr lang="ru-RU" dirty="0"/>
          </a:p>
        </p:txBody>
      </p:sp>
      <p:sp>
        <p:nvSpPr>
          <p:cNvPr id="3" name="Объект 2"/>
          <p:cNvSpPr>
            <a:spLocks noGrp="1"/>
          </p:cNvSpPr>
          <p:nvPr>
            <p:ph idx="1"/>
          </p:nvPr>
        </p:nvSpPr>
        <p:spPr/>
        <p:txBody>
          <a:bodyPr/>
          <a:lstStyle/>
          <a:p>
            <a:r>
              <a:rPr lang="ru-RU" dirty="0" smtClean="0">
                <a:latin typeface="Helvetica"/>
                <a:ea typeface="Times New Roman"/>
              </a:rPr>
              <a:t> </a:t>
            </a:r>
            <a:endParaRPr lang="ru-RU" dirty="0"/>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72816"/>
            <a:ext cx="8640960"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29134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200" dirty="0">
                <a:solidFill>
                  <a:srgbClr val="93A299">
                    <a:lumMod val="75000"/>
                  </a:srgbClr>
                </a:solidFill>
              </a:rPr>
              <a:t>5 этап – </a:t>
            </a:r>
            <a:br>
              <a:rPr lang="ru-RU" sz="3200" dirty="0">
                <a:solidFill>
                  <a:srgbClr val="93A299">
                    <a:lumMod val="75000"/>
                  </a:srgbClr>
                </a:solidFill>
              </a:rPr>
            </a:br>
            <a:r>
              <a:rPr lang="ru-RU" sz="3200" dirty="0">
                <a:solidFill>
                  <a:srgbClr val="93A299">
                    <a:lumMod val="75000"/>
                  </a:srgbClr>
                </a:solidFill>
              </a:rPr>
              <a:t>«Вопрос  на засыпку</a:t>
            </a:r>
            <a:r>
              <a:rPr lang="ru-RU" sz="3200" dirty="0" smtClean="0">
                <a:solidFill>
                  <a:srgbClr val="93A299">
                    <a:lumMod val="75000"/>
                  </a:srgbClr>
                </a:solidFill>
              </a:rPr>
              <a:t>»     2 - </a:t>
            </a:r>
            <a:endParaRPr lang="ru-RU" dirty="0"/>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700808"/>
            <a:ext cx="7704856"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1236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тека">
  <a:themeElements>
    <a:clrScheme name="Аптека">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Аптека">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Аптека">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190</TotalTime>
  <Words>368</Words>
  <Application>Microsoft Office PowerPoint</Application>
  <PresentationFormat>Экран (4:3)</PresentationFormat>
  <Paragraphs>50</Paragraphs>
  <Slides>37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37</vt:i4>
      </vt:variant>
    </vt:vector>
  </HeadingPairs>
  <TitlesOfParts>
    <vt:vector size="38" baseType="lpstr">
      <vt:lpstr>Аптека</vt:lpstr>
      <vt:lpstr>Тема урока: Австралия – страна наоборот.</vt:lpstr>
      <vt:lpstr>1 этап -  «австралийский пазл»</vt:lpstr>
      <vt:lpstr>2 этап –  «Карта путешественника»</vt:lpstr>
      <vt:lpstr>3 этап –  «Что такое? Кто такой?»</vt:lpstr>
      <vt:lpstr>3 этап –  «Что такое? Кто такой?»</vt:lpstr>
      <vt:lpstr>4 этап –  «Засекреченный объект»</vt:lpstr>
      <vt:lpstr>Презентация PowerPoint</vt:lpstr>
      <vt:lpstr>5 этап –  «Вопрос  на засыпку»     1 - </vt:lpstr>
      <vt:lpstr>5 этап –  «Вопрос  на засыпку»     2 - </vt:lpstr>
      <vt:lpstr>5 этап –  «Вопрос  на засыпку»   3 - </vt:lpstr>
      <vt:lpstr>5 этап –  «Вопрос  на засыпку»   4 -</vt:lpstr>
      <vt:lpstr>5 этап –  «Вопрос  на засыпку»   5 -</vt:lpstr>
      <vt:lpstr>5 этап –  «Вопрос  на засыпку»   6 -</vt:lpstr>
      <vt:lpstr>5 этап –  «Вопрос  на засыпку»   7 -</vt:lpstr>
      <vt:lpstr>6 этап –  «В мире животных»          1 - </vt:lpstr>
      <vt:lpstr>2 - </vt:lpstr>
      <vt:lpstr>3 - </vt:lpstr>
      <vt:lpstr>4 - </vt:lpstr>
      <vt:lpstr>5 - </vt:lpstr>
      <vt:lpstr>6 - </vt:lpstr>
      <vt:lpstr>          7 - </vt:lpstr>
      <vt:lpstr>8 - </vt:lpstr>
      <vt:lpstr>9 - </vt:lpstr>
      <vt:lpstr>7 этап –  «Географическая задача» </vt:lpstr>
      <vt:lpstr>Проверка задания.</vt:lpstr>
      <vt:lpstr>8 этап –  «Австралия страна наоборот»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Учитель</cp:lastModifiedBy>
  <cp:revision>46</cp:revision>
  <dcterms:created xsi:type="dcterms:W3CDTF">2018-03-11T13:35:12Z</dcterms:created>
  <dcterms:modified xsi:type="dcterms:W3CDTF">2021-11-27T07:24:04Z</dcterms:modified>
</cp:coreProperties>
</file>