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1" r:id="rId5"/>
    <p:sldId id="263" r:id="rId6"/>
    <p:sldId id="265" r:id="rId7"/>
    <p:sldId id="266" r:id="rId8"/>
    <p:sldId id="267" r:id="rId9"/>
    <p:sldId id="268" r:id="rId10"/>
    <p:sldId id="269" r:id="rId11"/>
    <p:sldId id="282" r:id="rId12"/>
    <p:sldId id="273" r:id="rId13"/>
    <p:sldId id="283" r:id="rId14"/>
    <p:sldId id="271" r:id="rId15"/>
    <p:sldId id="272" r:id="rId16"/>
    <p:sldId id="274" r:id="rId17"/>
    <p:sldId id="277" r:id="rId18"/>
    <p:sldId id="279" r:id="rId19"/>
    <p:sldId id="281" r:id="rId20"/>
    <p:sldId id="275" r:id="rId21"/>
    <p:sldId id="276" r:id="rId22"/>
    <p:sldId id="26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A01F058-660B-4235-89E9-5E29B334F16F}">
          <p14:sldIdLst>
            <p14:sldId id="256"/>
            <p14:sldId id="258"/>
            <p14:sldId id="259"/>
            <p14:sldId id="261"/>
            <p14:sldId id="263"/>
            <p14:sldId id="265"/>
            <p14:sldId id="266"/>
            <p14:sldId id="267"/>
            <p14:sldId id="268"/>
          </p14:sldIdLst>
        </p14:section>
        <p14:section name="Раздел без заголовка" id="{C669EF65-C6C8-4131-8408-3FA0C1F6D1E8}">
          <p14:sldIdLst>
            <p14:sldId id="269"/>
            <p14:sldId id="282"/>
            <p14:sldId id="273"/>
            <p14:sldId id="283"/>
            <p14:sldId id="271"/>
            <p14:sldId id="272"/>
            <p14:sldId id="274"/>
            <p14:sldId id="277"/>
            <p14:sldId id="279"/>
            <p14:sldId id="281"/>
            <p14:sldId id="275"/>
            <p14:sldId id="276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38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277AE-66B0-45FB-A903-AAE62DE8EB1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FA2F53-D396-4286-BA63-12DAEC812957}">
      <dgm:prSet phldrT="[Текст]"/>
      <dgm:spPr/>
      <dgm:t>
        <a:bodyPr/>
        <a:lstStyle/>
        <a:p>
          <a:r>
            <a:rPr lang="ru-RU" dirty="0" smtClean="0"/>
            <a:t>системность</a:t>
          </a:r>
          <a:endParaRPr lang="ru-RU" dirty="0"/>
        </a:p>
      </dgm:t>
    </dgm:pt>
    <dgm:pt modelId="{B5A728ED-00A4-4E98-865F-BB834958923C}" type="parTrans" cxnId="{8155893C-4058-4607-AE3A-78C26110E4C9}">
      <dgm:prSet/>
      <dgm:spPr/>
      <dgm:t>
        <a:bodyPr/>
        <a:lstStyle/>
        <a:p>
          <a:endParaRPr lang="ru-RU"/>
        </a:p>
      </dgm:t>
    </dgm:pt>
    <dgm:pt modelId="{8D3CF68F-A334-441A-8C3D-34B31FB12C9F}" type="sibTrans" cxnId="{8155893C-4058-4607-AE3A-78C26110E4C9}">
      <dgm:prSet/>
      <dgm:spPr/>
      <dgm:t>
        <a:bodyPr/>
        <a:lstStyle/>
        <a:p>
          <a:endParaRPr lang="ru-RU"/>
        </a:p>
      </dgm:t>
    </dgm:pt>
    <dgm:pt modelId="{146C4226-F85C-4927-A9B4-05A27ABDD28A}">
      <dgm:prSet phldrT="[Текст]"/>
      <dgm:spPr/>
      <dgm:t>
        <a:bodyPr/>
        <a:lstStyle/>
        <a:p>
          <a:r>
            <a:rPr lang="ru-RU" dirty="0" smtClean="0"/>
            <a:t>эффективность</a:t>
          </a:r>
          <a:endParaRPr lang="ru-RU" dirty="0"/>
        </a:p>
      </dgm:t>
    </dgm:pt>
    <dgm:pt modelId="{5B230C0F-4D21-4C9B-9511-34CA16C9C752}" type="parTrans" cxnId="{262F2C2C-FC55-4C12-B1EB-E6D2D900635B}">
      <dgm:prSet/>
      <dgm:spPr/>
      <dgm:t>
        <a:bodyPr/>
        <a:lstStyle/>
        <a:p>
          <a:endParaRPr lang="ru-RU"/>
        </a:p>
      </dgm:t>
    </dgm:pt>
    <dgm:pt modelId="{7A9D864D-E4C4-4452-BDA4-F8A891346810}" type="sibTrans" cxnId="{262F2C2C-FC55-4C12-B1EB-E6D2D900635B}">
      <dgm:prSet/>
      <dgm:spPr/>
      <dgm:t>
        <a:bodyPr/>
        <a:lstStyle/>
        <a:p>
          <a:endParaRPr lang="ru-RU"/>
        </a:p>
      </dgm:t>
    </dgm:pt>
    <dgm:pt modelId="{8B3265B6-ABE2-4ED3-9AD5-BB08AB093918}">
      <dgm:prSet phldrT="[Текст]"/>
      <dgm:spPr/>
      <dgm:t>
        <a:bodyPr/>
        <a:lstStyle/>
        <a:p>
          <a:r>
            <a:rPr lang="ru-RU" dirty="0" smtClean="0"/>
            <a:t>воспроизводимость</a:t>
          </a:r>
          <a:endParaRPr lang="ru-RU" dirty="0"/>
        </a:p>
      </dgm:t>
    </dgm:pt>
    <dgm:pt modelId="{B584D7A4-5043-453F-A5F1-FA26894FA755}" type="parTrans" cxnId="{7D3F12BB-A92F-47D6-8CFD-894FE04D4A3A}">
      <dgm:prSet/>
      <dgm:spPr/>
      <dgm:t>
        <a:bodyPr/>
        <a:lstStyle/>
        <a:p>
          <a:endParaRPr lang="ru-RU"/>
        </a:p>
      </dgm:t>
    </dgm:pt>
    <dgm:pt modelId="{5E5E280E-7910-47B1-ABF2-EB3C0CB2B230}" type="sibTrans" cxnId="{7D3F12BB-A92F-47D6-8CFD-894FE04D4A3A}">
      <dgm:prSet/>
      <dgm:spPr/>
      <dgm:t>
        <a:bodyPr/>
        <a:lstStyle/>
        <a:p>
          <a:endParaRPr lang="ru-RU"/>
        </a:p>
      </dgm:t>
    </dgm:pt>
    <dgm:pt modelId="{5A11AA06-39C5-42B1-9AC9-BA9D6099F6F0}" type="pres">
      <dgm:prSet presAssocID="{52D277AE-66B0-45FB-A903-AAE62DE8EB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5189AD-A6EB-4A1D-A3FA-FE44A00D5EE8}" type="pres">
      <dgm:prSet presAssocID="{FFFA2F53-D396-4286-BA63-12DAEC812957}" presName="circle1" presStyleLbl="node1" presStyleIdx="0" presStyleCnt="3"/>
      <dgm:spPr/>
    </dgm:pt>
    <dgm:pt modelId="{660B00B8-79EF-4B47-B195-5B9D1DB92DF7}" type="pres">
      <dgm:prSet presAssocID="{FFFA2F53-D396-4286-BA63-12DAEC812957}" presName="space" presStyleCnt="0"/>
      <dgm:spPr/>
    </dgm:pt>
    <dgm:pt modelId="{A8EDC19F-B72B-4155-BB43-4DE686A683F3}" type="pres">
      <dgm:prSet presAssocID="{FFFA2F53-D396-4286-BA63-12DAEC812957}" presName="rect1" presStyleLbl="alignAcc1" presStyleIdx="0" presStyleCnt="3"/>
      <dgm:spPr/>
      <dgm:t>
        <a:bodyPr/>
        <a:lstStyle/>
        <a:p>
          <a:endParaRPr lang="ru-RU"/>
        </a:p>
      </dgm:t>
    </dgm:pt>
    <dgm:pt modelId="{FBAC83DF-F845-4A84-BEDB-10A50CD21FAA}" type="pres">
      <dgm:prSet presAssocID="{146C4226-F85C-4927-A9B4-05A27ABDD28A}" presName="vertSpace2" presStyleLbl="node1" presStyleIdx="0" presStyleCnt="3"/>
      <dgm:spPr/>
    </dgm:pt>
    <dgm:pt modelId="{124B00FB-0791-425C-8072-088204E1D696}" type="pres">
      <dgm:prSet presAssocID="{146C4226-F85C-4927-A9B4-05A27ABDD28A}" presName="circle2" presStyleLbl="node1" presStyleIdx="1" presStyleCnt="3"/>
      <dgm:spPr/>
    </dgm:pt>
    <dgm:pt modelId="{F3A3EC59-6181-4FA6-8379-41180F078A26}" type="pres">
      <dgm:prSet presAssocID="{146C4226-F85C-4927-A9B4-05A27ABDD28A}" presName="rect2" presStyleLbl="alignAcc1" presStyleIdx="1" presStyleCnt="3"/>
      <dgm:spPr/>
      <dgm:t>
        <a:bodyPr/>
        <a:lstStyle/>
        <a:p>
          <a:endParaRPr lang="ru-RU"/>
        </a:p>
      </dgm:t>
    </dgm:pt>
    <dgm:pt modelId="{546221A7-1993-48DC-A12C-6B638563E91C}" type="pres">
      <dgm:prSet presAssocID="{8B3265B6-ABE2-4ED3-9AD5-BB08AB093918}" presName="vertSpace3" presStyleLbl="node1" presStyleIdx="1" presStyleCnt="3"/>
      <dgm:spPr/>
    </dgm:pt>
    <dgm:pt modelId="{EA0265B5-74C8-404A-8041-344070986982}" type="pres">
      <dgm:prSet presAssocID="{8B3265B6-ABE2-4ED3-9AD5-BB08AB093918}" presName="circle3" presStyleLbl="node1" presStyleIdx="2" presStyleCnt="3"/>
      <dgm:spPr/>
    </dgm:pt>
    <dgm:pt modelId="{5CDD1ACC-F9F8-4048-90B0-0256B97C77E3}" type="pres">
      <dgm:prSet presAssocID="{8B3265B6-ABE2-4ED3-9AD5-BB08AB093918}" presName="rect3" presStyleLbl="alignAcc1" presStyleIdx="2" presStyleCnt="3" custLinFactNeighborX="-116" custLinFactNeighborY="-521"/>
      <dgm:spPr/>
      <dgm:t>
        <a:bodyPr/>
        <a:lstStyle/>
        <a:p>
          <a:endParaRPr lang="ru-RU"/>
        </a:p>
      </dgm:t>
    </dgm:pt>
    <dgm:pt modelId="{688F3693-379A-4C9B-8A20-95A182CED886}" type="pres">
      <dgm:prSet presAssocID="{FFFA2F53-D396-4286-BA63-12DAEC81295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93CEE-809A-4A4B-A723-4E605582821A}" type="pres">
      <dgm:prSet presAssocID="{146C4226-F85C-4927-A9B4-05A27ABDD28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C403B-2216-494F-9084-7D935C5ADF79}" type="pres">
      <dgm:prSet presAssocID="{8B3265B6-ABE2-4ED3-9AD5-BB08AB09391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E916F0-F9E4-40F4-9729-D74638847347}" type="presOf" srcId="{8B3265B6-ABE2-4ED3-9AD5-BB08AB093918}" destId="{5CDD1ACC-F9F8-4048-90B0-0256B97C77E3}" srcOrd="0" destOrd="0" presId="urn:microsoft.com/office/officeart/2005/8/layout/target3"/>
    <dgm:cxn modelId="{7D3F12BB-A92F-47D6-8CFD-894FE04D4A3A}" srcId="{52D277AE-66B0-45FB-A903-AAE62DE8EB15}" destId="{8B3265B6-ABE2-4ED3-9AD5-BB08AB093918}" srcOrd="2" destOrd="0" parTransId="{B584D7A4-5043-453F-A5F1-FA26894FA755}" sibTransId="{5E5E280E-7910-47B1-ABF2-EB3C0CB2B230}"/>
    <dgm:cxn modelId="{A13160DC-BEE4-457D-BB5B-690B6B0BC52E}" type="presOf" srcId="{8B3265B6-ABE2-4ED3-9AD5-BB08AB093918}" destId="{8A2C403B-2216-494F-9084-7D935C5ADF79}" srcOrd="1" destOrd="0" presId="urn:microsoft.com/office/officeart/2005/8/layout/target3"/>
    <dgm:cxn modelId="{262F2C2C-FC55-4C12-B1EB-E6D2D900635B}" srcId="{52D277AE-66B0-45FB-A903-AAE62DE8EB15}" destId="{146C4226-F85C-4927-A9B4-05A27ABDD28A}" srcOrd="1" destOrd="0" parTransId="{5B230C0F-4D21-4C9B-9511-34CA16C9C752}" sibTransId="{7A9D864D-E4C4-4452-BDA4-F8A891346810}"/>
    <dgm:cxn modelId="{1078B0C2-F7FC-4403-A936-E7E6E5437342}" type="presOf" srcId="{FFFA2F53-D396-4286-BA63-12DAEC812957}" destId="{A8EDC19F-B72B-4155-BB43-4DE686A683F3}" srcOrd="0" destOrd="0" presId="urn:microsoft.com/office/officeart/2005/8/layout/target3"/>
    <dgm:cxn modelId="{961B8382-228A-42FD-86E2-32C2839CF1C4}" type="presOf" srcId="{52D277AE-66B0-45FB-A903-AAE62DE8EB15}" destId="{5A11AA06-39C5-42B1-9AC9-BA9D6099F6F0}" srcOrd="0" destOrd="0" presId="urn:microsoft.com/office/officeart/2005/8/layout/target3"/>
    <dgm:cxn modelId="{E201D23E-3DCC-4BB0-8598-3F9DF3E56E32}" type="presOf" srcId="{146C4226-F85C-4927-A9B4-05A27ABDD28A}" destId="{10F93CEE-809A-4A4B-A723-4E605582821A}" srcOrd="1" destOrd="0" presId="urn:microsoft.com/office/officeart/2005/8/layout/target3"/>
    <dgm:cxn modelId="{1C6B02B5-828C-4AE5-A3E2-2480CA3BAA92}" type="presOf" srcId="{FFFA2F53-D396-4286-BA63-12DAEC812957}" destId="{688F3693-379A-4C9B-8A20-95A182CED886}" srcOrd="1" destOrd="0" presId="urn:microsoft.com/office/officeart/2005/8/layout/target3"/>
    <dgm:cxn modelId="{70CC81F8-15DF-4FB4-B3DF-C5A5DF2673E1}" type="presOf" srcId="{146C4226-F85C-4927-A9B4-05A27ABDD28A}" destId="{F3A3EC59-6181-4FA6-8379-41180F078A26}" srcOrd="0" destOrd="0" presId="urn:microsoft.com/office/officeart/2005/8/layout/target3"/>
    <dgm:cxn modelId="{8155893C-4058-4607-AE3A-78C26110E4C9}" srcId="{52D277AE-66B0-45FB-A903-AAE62DE8EB15}" destId="{FFFA2F53-D396-4286-BA63-12DAEC812957}" srcOrd="0" destOrd="0" parTransId="{B5A728ED-00A4-4E98-865F-BB834958923C}" sibTransId="{8D3CF68F-A334-441A-8C3D-34B31FB12C9F}"/>
    <dgm:cxn modelId="{52127EE5-6C0A-4E27-9C68-1610FEB8A5A2}" type="presParOf" srcId="{5A11AA06-39C5-42B1-9AC9-BA9D6099F6F0}" destId="{7B5189AD-A6EB-4A1D-A3FA-FE44A00D5EE8}" srcOrd="0" destOrd="0" presId="urn:microsoft.com/office/officeart/2005/8/layout/target3"/>
    <dgm:cxn modelId="{BBA913B0-B3FE-45F0-804D-CD506CB8F469}" type="presParOf" srcId="{5A11AA06-39C5-42B1-9AC9-BA9D6099F6F0}" destId="{660B00B8-79EF-4B47-B195-5B9D1DB92DF7}" srcOrd="1" destOrd="0" presId="urn:microsoft.com/office/officeart/2005/8/layout/target3"/>
    <dgm:cxn modelId="{631C6F63-5447-4352-84EB-C5B712D17644}" type="presParOf" srcId="{5A11AA06-39C5-42B1-9AC9-BA9D6099F6F0}" destId="{A8EDC19F-B72B-4155-BB43-4DE686A683F3}" srcOrd="2" destOrd="0" presId="urn:microsoft.com/office/officeart/2005/8/layout/target3"/>
    <dgm:cxn modelId="{FD6A0712-FBEA-4589-A3AC-9788C8C1B2A4}" type="presParOf" srcId="{5A11AA06-39C5-42B1-9AC9-BA9D6099F6F0}" destId="{FBAC83DF-F845-4A84-BEDB-10A50CD21FAA}" srcOrd="3" destOrd="0" presId="urn:microsoft.com/office/officeart/2005/8/layout/target3"/>
    <dgm:cxn modelId="{21512610-2C0E-4974-A4A8-D9CB99D8659C}" type="presParOf" srcId="{5A11AA06-39C5-42B1-9AC9-BA9D6099F6F0}" destId="{124B00FB-0791-425C-8072-088204E1D696}" srcOrd="4" destOrd="0" presId="urn:microsoft.com/office/officeart/2005/8/layout/target3"/>
    <dgm:cxn modelId="{8382EA58-8DC4-4ECE-A4AE-483843245066}" type="presParOf" srcId="{5A11AA06-39C5-42B1-9AC9-BA9D6099F6F0}" destId="{F3A3EC59-6181-4FA6-8379-41180F078A26}" srcOrd="5" destOrd="0" presId="urn:microsoft.com/office/officeart/2005/8/layout/target3"/>
    <dgm:cxn modelId="{C0C04E97-543B-445F-AF1E-5C346F5187E1}" type="presParOf" srcId="{5A11AA06-39C5-42B1-9AC9-BA9D6099F6F0}" destId="{546221A7-1993-48DC-A12C-6B638563E91C}" srcOrd="6" destOrd="0" presId="urn:microsoft.com/office/officeart/2005/8/layout/target3"/>
    <dgm:cxn modelId="{58DFD4B6-D93F-42CB-9BF4-56BC74AD28F3}" type="presParOf" srcId="{5A11AA06-39C5-42B1-9AC9-BA9D6099F6F0}" destId="{EA0265B5-74C8-404A-8041-344070986982}" srcOrd="7" destOrd="0" presId="urn:microsoft.com/office/officeart/2005/8/layout/target3"/>
    <dgm:cxn modelId="{BD2E4819-6D08-4AD2-90DE-B45C5186346B}" type="presParOf" srcId="{5A11AA06-39C5-42B1-9AC9-BA9D6099F6F0}" destId="{5CDD1ACC-F9F8-4048-90B0-0256B97C77E3}" srcOrd="8" destOrd="0" presId="urn:microsoft.com/office/officeart/2005/8/layout/target3"/>
    <dgm:cxn modelId="{4B97CA7B-B271-463B-A828-286F24F2E493}" type="presParOf" srcId="{5A11AA06-39C5-42B1-9AC9-BA9D6099F6F0}" destId="{688F3693-379A-4C9B-8A20-95A182CED886}" srcOrd="9" destOrd="0" presId="urn:microsoft.com/office/officeart/2005/8/layout/target3"/>
    <dgm:cxn modelId="{A811C554-453D-4ABC-9458-F587D3D133EA}" type="presParOf" srcId="{5A11AA06-39C5-42B1-9AC9-BA9D6099F6F0}" destId="{10F93CEE-809A-4A4B-A723-4E605582821A}" srcOrd="10" destOrd="0" presId="urn:microsoft.com/office/officeart/2005/8/layout/target3"/>
    <dgm:cxn modelId="{AA0494EC-6047-4289-B353-FF7F949A260F}" type="presParOf" srcId="{5A11AA06-39C5-42B1-9AC9-BA9D6099F6F0}" destId="{8A2C403B-2216-494F-9084-7D935C5ADF7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189AD-A6EB-4A1D-A3FA-FE44A00D5EE8}">
      <dsp:nvSpPr>
        <dsp:cNvPr id="0" name=""/>
        <dsp:cNvSpPr/>
      </dsp:nvSpPr>
      <dsp:spPr>
        <a:xfrm>
          <a:off x="0" y="569651"/>
          <a:ext cx="3989040" cy="39890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DC19F-B72B-4155-BB43-4DE686A683F3}">
      <dsp:nvSpPr>
        <dsp:cNvPr id="0" name=""/>
        <dsp:cNvSpPr/>
      </dsp:nvSpPr>
      <dsp:spPr>
        <a:xfrm>
          <a:off x="1994520" y="569651"/>
          <a:ext cx="4653880" cy="39890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системность</a:t>
          </a:r>
          <a:endParaRPr lang="ru-RU" sz="3700" kern="1200" dirty="0"/>
        </a:p>
      </dsp:txBody>
      <dsp:txXfrm>
        <a:off x="1994520" y="569651"/>
        <a:ext cx="4653880" cy="1196714"/>
      </dsp:txXfrm>
    </dsp:sp>
    <dsp:sp modelId="{124B00FB-0791-425C-8072-088204E1D696}">
      <dsp:nvSpPr>
        <dsp:cNvPr id="0" name=""/>
        <dsp:cNvSpPr/>
      </dsp:nvSpPr>
      <dsp:spPr>
        <a:xfrm>
          <a:off x="698083" y="1766366"/>
          <a:ext cx="2592873" cy="25928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3EC59-6181-4FA6-8379-41180F078A26}">
      <dsp:nvSpPr>
        <dsp:cNvPr id="0" name=""/>
        <dsp:cNvSpPr/>
      </dsp:nvSpPr>
      <dsp:spPr>
        <a:xfrm>
          <a:off x="1994520" y="1766366"/>
          <a:ext cx="4653880" cy="2592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эффективность</a:t>
          </a:r>
          <a:endParaRPr lang="ru-RU" sz="3700" kern="1200" dirty="0"/>
        </a:p>
      </dsp:txBody>
      <dsp:txXfrm>
        <a:off x="1994520" y="1766366"/>
        <a:ext cx="4653880" cy="1196710"/>
      </dsp:txXfrm>
    </dsp:sp>
    <dsp:sp modelId="{EA0265B5-74C8-404A-8041-344070986982}">
      <dsp:nvSpPr>
        <dsp:cNvPr id="0" name=""/>
        <dsp:cNvSpPr/>
      </dsp:nvSpPr>
      <dsp:spPr>
        <a:xfrm>
          <a:off x="1396164" y="2963077"/>
          <a:ext cx="1196710" cy="11967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D1ACC-F9F8-4048-90B0-0256B97C77E3}">
      <dsp:nvSpPr>
        <dsp:cNvPr id="0" name=""/>
        <dsp:cNvSpPr/>
      </dsp:nvSpPr>
      <dsp:spPr>
        <a:xfrm>
          <a:off x="1989121" y="2956842"/>
          <a:ext cx="4653880" cy="11967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воспроизводимость</a:t>
          </a:r>
          <a:endParaRPr lang="ru-RU" sz="3700" kern="1200" dirty="0"/>
        </a:p>
      </dsp:txBody>
      <dsp:txXfrm>
        <a:off x="1989121" y="2956842"/>
        <a:ext cx="4653880" cy="1196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F787A-76D9-462B-92BA-F6F7F0CF3CB0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AF5DB-D4A1-4ABE-B113-9C9EE9902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9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2F302-21C4-4C7E-AA22-1F50F05414F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6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00202"/>
            <a:ext cx="10363200" cy="4530725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804BD-5917-41EA-A6FB-D998ED97ED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93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deti.dev.2sun.ru/img.asp?996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Технология развития критического мышления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31558" y="5363570"/>
            <a:ext cx="7060442" cy="1214650"/>
          </a:xfrm>
        </p:spPr>
        <p:txBody>
          <a:bodyPr/>
          <a:lstStyle/>
          <a:p>
            <a:r>
              <a:rPr lang="ru-RU" dirty="0" smtClean="0"/>
              <a:t>Выполнила Буланова Светлана Ивановна учитель начальных классов ГБОУ СОШ </a:t>
            </a:r>
            <a:r>
              <a:rPr lang="ru-RU" dirty="0" err="1" smtClean="0"/>
              <a:t>с.Курумоч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8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167003" y="626300"/>
            <a:ext cx="8054910" cy="1352811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C00000"/>
                </a:solidFill>
              </a:rPr>
              <a:t>Приёмы ТРКМ используемые мной в работе</a:t>
            </a:r>
          </a:p>
        </p:txBody>
      </p:sp>
      <p:sp>
        <p:nvSpPr>
          <p:cNvPr id="4" name="Овал 3"/>
          <p:cNvSpPr/>
          <p:nvPr/>
        </p:nvSpPr>
        <p:spPr>
          <a:xfrm>
            <a:off x="4818646" y="4373052"/>
            <a:ext cx="2447925" cy="18031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Главное</a:t>
            </a:r>
          </a:p>
          <a:p>
            <a:pPr algn="ctr" eaLnBrk="1" hangingPunct="1">
              <a:defRPr/>
            </a:pPr>
            <a:r>
              <a:rPr lang="ru-RU" dirty="0"/>
              <a:t>понятие</a:t>
            </a:r>
          </a:p>
        </p:txBody>
      </p:sp>
      <p:sp>
        <p:nvSpPr>
          <p:cNvPr id="5" name="Овал 4"/>
          <p:cNvSpPr/>
          <p:nvPr/>
        </p:nvSpPr>
        <p:spPr>
          <a:xfrm>
            <a:off x="5247850" y="2423556"/>
            <a:ext cx="1927651" cy="10054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Что это такое? (признаки)</a:t>
            </a:r>
          </a:p>
        </p:txBody>
      </p:sp>
      <p:sp>
        <p:nvSpPr>
          <p:cNvPr id="6" name="Овал 5"/>
          <p:cNvSpPr/>
          <p:nvPr/>
        </p:nvSpPr>
        <p:spPr>
          <a:xfrm>
            <a:off x="8011445" y="3574211"/>
            <a:ext cx="2160588" cy="10772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Причины</a:t>
            </a:r>
          </a:p>
        </p:txBody>
      </p:sp>
      <p:sp>
        <p:nvSpPr>
          <p:cNvPr id="7" name="Овал 6"/>
          <p:cNvSpPr/>
          <p:nvPr/>
        </p:nvSpPr>
        <p:spPr>
          <a:xfrm>
            <a:off x="8339750" y="5816601"/>
            <a:ext cx="2087563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Когда? </a:t>
            </a:r>
          </a:p>
          <a:p>
            <a:pPr algn="ctr" eaLnBrk="1" hangingPunct="1">
              <a:defRPr/>
            </a:pPr>
            <a:r>
              <a:rPr lang="ru-RU" dirty="0"/>
              <a:t>(дата, сроки)</a:t>
            </a:r>
          </a:p>
        </p:txBody>
      </p:sp>
      <p:sp>
        <p:nvSpPr>
          <p:cNvPr id="8" name="Овал 7"/>
          <p:cNvSpPr/>
          <p:nvPr/>
        </p:nvSpPr>
        <p:spPr>
          <a:xfrm>
            <a:off x="1918371" y="5672139"/>
            <a:ext cx="2303463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Где? </a:t>
            </a:r>
          </a:p>
          <a:p>
            <a:pPr algn="ctr" eaLnBrk="1" hangingPunct="1">
              <a:defRPr/>
            </a:pPr>
            <a:r>
              <a:rPr lang="ru-RU" dirty="0"/>
              <a:t>(карта)</a:t>
            </a:r>
          </a:p>
        </p:txBody>
      </p:sp>
      <p:sp>
        <p:nvSpPr>
          <p:cNvPr id="9" name="Овал 8"/>
          <p:cNvSpPr/>
          <p:nvPr/>
        </p:nvSpPr>
        <p:spPr>
          <a:xfrm>
            <a:off x="1766260" y="3712615"/>
            <a:ext cx="2160587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Последствия, значение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7175501" y="4360396"/>
            <a:ext cx="5762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803575">
            <a:off x="7348340" y="5708650"/>
            <a:ext cx="5762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5819775" y="3698396"/>
            <a:ext cx="57467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4186529" y="4347064"/>
            <a:ext cx="5762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8188167">
            <a:off x="4282482" y="5564190"/>
            <a:ext cx="5762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33840" y="2018784"/>
            <a:ext cx="22974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Кластер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508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137" y="-682388"/>
            <a:ext cx="12979021" cy="7779224"/>
          </a:xfrm>
        </p:spPr>
      </p:pic>
    </p:spTree>
    <p:extLst>
      <p:ext uri="{BB962C8B-B14F-4D97-AF65-F5344CB8AC3E}">
        <p14:creationId xmlns:p14="http://schemas.microsoft.com/office/powerpoint/2010/main" val="19477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«</a:t>
            </a:r>
            <a:r>
              <a:rPr lang="ru-RU" alt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ФИШБОУН</a:t>
            </a:r>
            <a:r>
              <a:rPr lang="ru-RU" alt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» (Рыбья кость)</a:t>
            </a:r>
          </a:p>
        </p:txBody>
      </p:sp>
      <p:pic>
        <p:nvPicPr>
          <p:cNvPr id="23555" name="Picture 4" descr="http://3.bp.blogspot.com/-U2cH2g-sRFc/VQa7RcYV3ZI/AAAAAAAAATg/3i7HZm9xLqo/s1600/19219_html_m65c3dd1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57" y="654701"/>
            <a:ext cx="856932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2782888" y="4005264"/>
            <a:ext cx="1657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Black" panose="020B0A04020102020204" pitchFamily="34" charset="0"/>
              </a:rPr>
              <a:t>ПРОБЛЕМА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5519738" y="5157788"/>
            <a:ext cx="352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Black" panose="020B0A04020102020204" pitchFamily="34" charset="0"/>
              </a:rPr>
              <a:t>ПРИЧИНЫ</a:t>
            </a: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5257452" y="1901655"/>
            <a:ext cx="360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 Black" panose="020B0A04020102020204" pitchFamily="34" charset="0"/>
              </a:rPr>
              <a:t>ФАКТЫ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8592180" y="3309084"/>
            <a:ext cx="1569660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Arial Black" pitchFamily="34" charset="0"/>
                <a:cs typeface="Arial" charset="0"/>
              </a:rPr>
              <a:t>ВЫВОД</a:t>
            </a:r>
          </a:p>
        </p:txBody>
      </p:sp>
    </p:spTree>
    <p:extLst>
      <p:ext uri="{BB962C8B-B14F-4D97-AF65-F5344CB8AC3E}">
        <p14:creationId xmlns:p14="http://schemas.microsoft.com/office/powerpoint/2010/main" val="36937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42" y="-338014"/>
            <a:ext cx="12555942" cy="7502857"/>
          </a:xfrm>
        </p:spPr>
      </p:pic>
    </p:spTree>
    <p:extLst>
      <p:ext uri="{BB962C8B-B14F-4D97-AF65-F5344CB8AC3E}">
        <p14:creationId xmlns:p14="http://schemas.microsoft.com/office/powerpoint/2010/main" val="3700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«Верите ли вы, что…»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062612"/>
              </p:ext>
            </p:extLst>
          </p:nvPr>
        </p:nvGraphicFramePr>
        <p:xfrm>
          <a:off x="680321" y="2342366"/>
          <a:ext cx="9614617" cy="4072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358">
                  <a:extLst>
                    <a:ext uri="{9D8B030D-6E8A-4147-A177-3AD203B41FA5}">
                      <a16:colId xmlns:a16="http://schemas.microsoft.com/office/drawing/2014/main" xmlns="" val="3504084902"/>
                    </a:ext>
                  </a:extLst>
                </a:gridCol>
                <a:gridCol w="7765259">
                  <a:extLst>
                    <a:ext uri="{9D8B030D-6E8A-4147-A177-3AD203B41FA5}">
                      <a16:colId xmlns:a16="http://schemas.microsoft.com/office/drawing/2014/main" xmlns="" val="1517115182"/>
                    </a:ext>
                  </a:extLst>
                </a:gridCol>
              </a:tblGrid>
              <a:tr h="801666">
                <a:tc>
                  <a:txBody>
                    <a:bodyPr/>
                    <a:lstStyle/>
                    <a:p>
                      <a:r>
                        <a:rPr lang="ru-RU" dirty="0" smtClean="0"/>
                        <a:t>«+»  «-»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Мальчик</a:t>
                      </a:r>
                      <a:r>
                        <a:rPr lang="ru-RU" sz="2400" baseline="0" dirty="0" smtClean="0"/>
                        <a:t> очень любит свою семью, но убежит из дома?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4347802"/>
                  </a:ext>
                </a:extLst>
              </a:tr>
              <a:tr h="8016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Можно</a:t>
                      </a:r>
                      <a:r>
                        <a:rPr lang="ru-RU" sz="2400" baseline="0" dirty="0" smtClean="0"/>
                        <a:t> пройти пешком в Америку из  центра России?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5988726"/>
                  </a:ext>
                </a:extLst>
              </a:tr>
              <a:tr h="8016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Мальчики</a:t>
                      </a:r>
                      <a:r>
                        <a:rPr lang="ru-RU" sz="2400" baseline="0" dirty="0" smtClean="0"/>
                        <a:t> могут убивать и «поступать в морские разбойники?»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8369556"/>
                  </a:ext>
                </a:extLst>
              </a:tr>
              <a:tr h="8016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Можно</a:t>
                      </a:r>
                      <a:r>
                        <a:rPr lang="ru-RU" sz="2400" baseline="0" dirty="0" smtClean="0"/>
                        <a:t> ради наживы убивать львов и тигров?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1750664"/>
                  </a:ext>
                </a:extLst>
              </a:tr>
              <a:tr h="8016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Можно</a:t>
                      </a:r>
                      <a:r>
                        <a:rPr lang="ru-RU" sz="2400" baseline="0" dirty="0" smtClean="0"/>
                        <a:t> без разрешающих документов жить в чужой стране?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725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3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altLang="ru-RU" sz="6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Бортовой журнал</a:t>
            </a:r>
            <a:endParaRPr lang="ru-RU" altLang="ru-RU" sz="6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700989"/>
              </p:ext>
            </p:extLst>
          </p:nvPr>
        </p:nvGraphicFramePr>
        <p:xfrm>
          <a:off x="680321" y="2379945"/>
          <a:ext cx="9530479" cy="4258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119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85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41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Записываем</a:t>
                      </a:r>
                      <a:r>
                        <a:rPr lang="ru-RU" sz="2000" baseline="0" dirty="0" smtClean="0"/>
                        <a:t> название  </a:t>
                      </a:r>
                      <a:r>
                        <a:rPr lang="ru-RU" sz="2000" baseline="0" dirty="0" err="1" smtClean="0"/>
                        <a:t>микротемы</a:t>
                      </a:r>
                      <a:r>
                        <a:rPr lang="ru-RU" sz="2000" baseline="0" dirty="0" smtClean="0"/>
                        <a:t>                ( логической части или </a:t>
                      </a:r>
                      <a:r>
                        <a:rPr lang="ru-RU" sz="2000" baseline="0" dirty="0" err="1" smtClean="0"/>
                        <a:t>обзаца</a:t>
                      </a:r>
                      <a:r>
                        <a:rPr lang="ru-RU" sz="2000" baseline="0" dirty="0" smtClean="0"/>
                        <a:t>)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Даем комментарии</a:t>
                      </a:r>
                      <a:r>
                        <a:rPr lang="en-US" sz="2000" dirty="0"/>
                        <a:t>: </a:t>
                      </a:r>
                      <a:r>
                        <a:rPr lang="ru-RU" sz="2000" dirty="0" smtClean="0"/>
                        <a:t>цитаты</a:t>
                      </a:r>
                      <a:r>
                        <a:rPr lang="ru-RU" sz="2000" baseline="0" dirty="0" smtClean="0"/>
                        <a:t> или выписываем ключевые слова.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765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 конце работы записываем основной урок произведения.</a:t>
                      </a:r>
                      <a:endParaRPr lang="ru-RU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5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6000" dirty="0">
                <a:solidFill>
                  <a:srgbClr val="C00000"/>
                </a:solidFill>
                <a:latin typeface="Arial Black" panose="020B0A04020102020204" pitchFamily="34" charset="0"/>
              </a:rPr>
              <a:t>СИНКВЕЙН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altLang="ru-RU" dirty="0" smtClean="0"/>
              <a:t>Существительное (1 слово)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altLang="ru-RU" dirty="0" smtClean="0"/>
              <a:t>Прилагательное (2 слова)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altLang="ru-RU" dirty="0" smtClean="0"/>
              <a:t>Глагол (3 слова)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altLang="ru-RU" dirty="0" smtClean="0"/>
              <a:t>Предложение – суждение (4 слова)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altLang="ru-RU" dirty="0" smtClean="0"/>
              <a:t>Существительное (синоним)</a:t>
            </a:r>
          </a:p>
        </p:txBody>
      </p:sp>
    </p:spTree>
    <p:extLst>
      <p:ext uri="{BB962C8B-B14F-4D97-AF65-F5344CB8AC3E}">
        <p14:creationId xmlns:p14="http://schemas.microsoft.com/office/powerpoint/2010/main" val="18174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артинка 2 из 56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134938"/>
            <a:ext cx="5832475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4343400" y="2133600"/>
            <a:ext cx="3824288" cy="1931988"/>
          </a:xfrm>
        </p:spPr>
        <p:txBody>
          <a:bodyPr/>
          <a:lstStyle/>
          <a:p>
            <a:pPr algn="ctr">
              <a:defRPr/>
            </a:pPr>
            <a:r>
              <a:rPr lang="ru-RU" sz="4000" dirty="0"/>
              <a:t>Метод </a:t>
            </a:r>
            <a:br>
              <a:rPr lang="ru-RU" sz="4000" dirty="0"/>
            </a:br>
            <a:r>
              <a:rPr lang="ru-RU" sz="4000" dirty="0"/>
              <a:t>«Шесть шляп мышления»</a:t>
            </a:r>
          </a:p>
        </p:txBody>
      </p:sp>
      <p:pic>
        <p:nvPicPr>
          <p:cNvPr id="4" name="Picture 2" descr="Картинка 2 из 56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52400"/>
            <a:ext cx="5832475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Картинка 2 из 56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34938"/>
            <a:ext cx="5832475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6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333375"/>
            <a:ext cx="7086600" cy="5792788"/>
          </a:xfrm>
        </p:spPr>
        <p:txBody>
          <a:bodyPr rtlCol="0">
            <a:normAutofit fontScale="92500" lnSpcReduction="20000"/>
          </a:bodyPr>
          <a:lstStyle/>
          <a:p>
            <a:pPr marL="274320" indent="-274320">
              <a:buNone/>
              <a:defRPr/>
            </a:pPr>
            <a:r>
              <a:rPr lang="ru-RU" sz="3500" b="1" i="1" dirty="0"/>
              <a:t>Шесть шляп – шесть разных способов мышления. </a:t>
            </a:r>
          </a:p>
          <a:p>
            <a:pPr marL="274320" indent="-274320" algn="just">
              <a:buNone/>
              <a:defRPr/>
            </a:pPr>
            <a:r>
              <a:rPr lang="en-US" sz="3500" dirty="0"/>
              <a:t>     </a:t>
            </a:r>
            <a:r>
              <a:rPr lang="ru-RU" sz="3500" dirty="0"/>
              <a:t>Красная шляпа означает эмоциональное мышление, черная – критическое, желтая – оптимистичное, зеленая шляпа – это творчество, синяя шляпа отвечает за управление мышлением, а белая шляпа – за факты и цифры. </a:t>
            </a:r>
          </a:p>
          <a:p>
            <a:pPr marL="274320" indent="-274320">
              <a:buNone/>
              <a:defRPr/>
            </a:pPr>
            <a:endParaRPr lang="ru-RU" sz="3500" dirty="0"/>
          </a:p>
          <a:p>
            <a:pPr marL="274320" indent="-274320">
              <a:buNone/>
              <a:defRPr/>
            </a:pPr>
            <a:r>
              <a:rPr lang="ru-RU" sz="3500" dirty="0"/>
              <a:t>Де </a:t>
            </a:r>
            <a:r>
              <a:rPr lang="ru-RU" sz="3500" dirty="0" err="1"/>
              <a:t>Боно</a:t>
            </a:r>
            <a:r>
              <a:rPr lang="ru-RU" sz="3500" dirty="0"/>
              <a:t> предлагает «примерить» каждый головной убор и научиться думать разными способами. </a:t>
            </a:r>
            <a:endParaRPr lang="ru-RU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4800"/>
            <a:ext cx="14287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0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1869743" y="320040"/>
            <a:ext cx="7350457" cy="26278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8000" dirty="0">
                <a:latin typeface="Arial" pitchFamily="34" charset="0"/>
              </a:rPr>
              <a:t>Эссе </a:t>
            </a:r>
            <a:br>
              <a:rPr lang="ru-RU" sz="8000" dirty="0">
                <a:latin typeface="Arial" pitchFamily="34" charset="0"/>
              </a:rPr>
            </a:br>
            <a:endParaRPr lang="ru-RU" sz="8000" dirty="0">
              <a:latin typeface="Arial" pitchFamily="34" charset="0"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idx="1"/>
          </p:nvPr>
        </p:nvSpPr>
        <p:spPr>
          <a:xfrm>
            <a:off x="253620" y="2084696"/>
            <a:ext cx="11938379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3600" dirty="0">
                <a:latin typeface="Arial" panose="020B0604020202020204" pitchFamily="34" charset="0"/>
              </a:rPr>
              <a:t>П</a:t>
            </a:r>
            <a:r>
              <a:rPr lang="ru-RU" altLang="ru-RU" sz="3600" dirty="0"/>
              <a:t>розаическое сочинение небольшого объема и свободной композиции, выражающее </a:t>
            </a:r>
            <a:r>
              <a:rPr lang="ru-RU" altLang="ru-RU" sz="3600" b="1" i="1" dirty="0"/>
              <a:t>индивидуальные впечатления</a:t>
            </a:r>
            <a:r>
              <a:rPr lang="ru-RU" altLang="ru-RU" sz="3600" dirty="0"/>
              <a:t> и соображения по конкретному поводу или вопросу и заведомо не претендующее на определяющую или исчерпывающую трактовку предмета</a:t>
            </a:r>
            <a:r>
              <a:rPr lang="ru-RU" altLang="ru-RU" sz="3600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600" dirty="0">
                <a:latin typeface="Arial" panose="020B0604020202020204" pitchFamily="34" charset="0"/>
              </a:rPr>
              <a:t>Жанр критики и публицистики, свободная трактовка какой-либо литературной, философской, эстетической, моральной и социальной проблемы.</a:t>
            </a:r>
            <a:r>
              <a:rPr lang="ru-RU" altLang="ru-RU" sz="3600" dirty="0"/>
              <a:t> </a:t>
            </a:r>
            <a:endParaRPr lang="ru-RU" altLang="ru-RU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               </a:t>
            </a:r>
            <a:r>
              <a:rPr lang="ru-RU" sz="6000" dirty="0" smtClean="0"/>
              <a:t>Актуальность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2"/>
            <a:ext cx="11316061" cy="4364179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На основании «Закона об  образовании» </a:t>
            </a:r>
            <a:r>
              <a:rPr lang="ru-RU" sz="4400" dirty="0" smtClean="0"/>
              <a:t>и </a:t>
            </a:r>
            <a:r>
              <a:rPr lang="ru-RU" sz="4400" dirty="0" smtClean="0"/>
              <a:t>Федеральных стандартов общего образования </a:t>
            </a:r>
            <a:r>
              <a:rPr lang="ru-RU" sz="4400" dirty="0" smtClean="0"/>
              <a:t>начальная </a:t>
            </a:r>
            <a:r>
              <a:rPr lang="ru-RU" sz="4400" dirty="0" smtClean="0"/>
              <a:t>школа должна  выпускать обучающихся соответствующих «портрету  выпускника начальной школы»</a:t>
            </a:r>
          </a:p>
          <a:p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510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        Заключение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9183" y="2395182"/>
            <a:ext cx="11709779" cy="446281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Данная технология помогает осуществлять </a:t>
            </a:r>
            <a:r>
              <a:rPr lang="ru-RU" sz="3200" dirty="0" err="1" smtClean="0"/>
              <a:t>деятельностный</a:t>
            </a:r>
            <a:r>
              <a:rPr lang="ru-RU" sz="3200" dirty="0" smtClean="0"/>
              <a:t> подход к обучению. ТРКМ даёт алгоритм работы с любым научно-познавательным текстом, способствует развитию мышления и творчества. Технология даёт право на ошибку, подчёркивает опыт каждого, формирует информационную компетентность обучающихся. Технология помогает решать задачи поставленные ФГОС, повышать качество образования</a:t>
            </a:r>
            <a:r>
              <a:rPr lang="ru-RU" sz="3900" dirty="0" smtClean="0"/>
              <a:t> 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64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        Литература: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1.Данилова Е.К. материалы курсов «Технологический подход»</a:t>
            </a:r>
          </a:p>
          <a:p>
            <a:r>
              <a:rPr lang="ru-RU" dirty="0" smtClean="0"/>
              <a:t>2.Варшавер «Критическое мышление и новые виды грамотности» </a:t>
            </a:r>
            <a:r>
              <a:rPr lang="ru-RU" dirty="0" err="1" smtClean="0"/>
              <a:t>г.Москва</a:t>
            </a:r>
            <a:r>
              <a:rPr lang="ru-RU" dirty="0" smtClean="0"/>
              <a:t> 2010</a:t>
            </a:r>
          </a:p>
          <a:p>
            <a:r>
              <a:rPr lang="ru-RU" dirty="0" smtClean="0"/>
              <a:t>3.Климентьева О.В. «</a:t>
            </a:r>
            <a:r>
              <a:rPr lang="en-US" dirty="0" smtClean="0"/>
              <a:t>festival.1 September/</a:t>
            </a:r>
            <a:r>
              <a:rPr lang="en-US" dirty="0" err="1" smtClean="0"/>
              <a:t>ru</a:t>
            </a:r>
            <a:r>
              <a:rPr lang="en-US" dirty="0" smtClean="0"/>
              <a:t>/articles/574819/</a:t>
            </a:r>
            <a:r>
              <a:rPr lang="ru-RU" dirty="0" smtClean="0"/>
              <a:t>»</a:t>
            </a:r>
          </a:p>
          <a:p>
            <a:r>
              <a:rPr lang="ru-RU" dirty="0" smtClean="0"/>
              <a:t>4Мерсеитова и </a:t>
            </a:r>
            <a:r>
              <a:rPr lang="ru-RU" dirty="0" err="1" smtClean="0"/>
              <a:t>Иргебаева</a:t>
            </a:r>
            <a:r>
              <a:rPr lang="ru-RU" dirty="0" smtClean="0"/>
              <a:t> «Философия и методы ТРКМ в действии» и «Успехи и вызовы сегодняшнего дня» Алматы.</a:t>
            </a:r>
          </a:p>
          <a:p>
            <a:r>
              <a:rPr lang="ru-RU" dirty="0" smtClean="0"/>
              <a:t>5Тягло А.В. «Проблема мирового образования 21 века» Харьков</a:t>
            </a:r>
          </a:p>
          <a:p>
            <a:r>
              <a:rPr lang="ru-RU" dirty="0" smtClean="0"/>
              <a:t>6.ФГОС 2009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7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015" y="368490"/>
            <a:ext cx="8861166" cy="6277969"/>
          </a:xfrm>
        </p:spPr>
        <p:txBody>
          <a:bodyPr>
            <a:normAutofit/>
          </a:bodyPr>
          <a:lstStyle/>
          <a:p>
            <a:r>
              <a:rPr lang="ru-RU" sz="9600" dirty="0" smtClean="0"/>
              <a:t>Спасибо за внимание.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912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    Вызовы ФГОС: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937982"/>
            <a:ext cx="11996382" cy="492001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1.Изменились представления об образовательных результатах-стандарт ориентируется не только на предметные, но и на </a:t>
            </a:r>
            <a:r>
              <a:rPr lang="ru-RU" sz="3600" dirty="0" err="1" smtClean="0"/>
              <a:t>метапредметные</a:t>
            </a:r>
            <a:r>
              <a:rPr lang="ru-RU" sz="3600" dirty="0" smtClean="0"/>
              <a:t> и личностные результаты.</a:t>
            </a:r>
          </a:p>
          <a:p>
            <a:endParaRPr lang="ru-RU" sz="3600" dirty="0" smtClean="0"/>
          </a:p>
          <a:p>
            <a:r>
              <a:rPr lang="ru-RU" sz="3600" dirty="0" smtClean="0"/>
              <a:t>2.Изменились методические основы системы  оценки достижений к результатам образования.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5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10" y="1599390"/>
            <a:ext cx="10253239" cy="6063828"/>
          </a:xfrm>
        </p:spPr>
        <p:txBody>
          <a:bodyPr>
            <a:normAutofit fontScale="90000"/>
          </a:bodyPr>
          <a:lstStyle/>
          <a:p>
            <a:r>
              <a:rPr lang="ru-RU" sz="7300" dirty="0" smtClean="0"/>
              <a:t>Как получить заданные результаты?</a:t>
            </a:r>
            <a:br>
              <a:rPr lang="ru-RU" sz="7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- «При реализации образовательных программ используются различные образовательные технологии»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(ФГОС ст.13 «Общие требования к реализации образовательных  программ»)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2400" y="946572"/>
            <a:ext cx="10253239" cy="6063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5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Признаки педагогической технологии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048000" y="1397000"/>
          <a:ext cx="664840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69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364" y="406421"/>
            <a:ext cx="10108893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ТЕХНОЛОГИЯ-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комплекс мер, позволяющих получить педагогический продукт заданного количества и качества в соответствии с запроектированными затратами времени, сил и средств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(И.П.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Подласый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6901" y="3861963"/>
            <a:ext cx="2448272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ТЕХНОЛОГИЯ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57054" y="3816060"/>
            <a:ext cx="2831435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ЗАПЛАНИРОВАННЫЙ РЕЗУЛЬТАТ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01620" y="5229200"/>
            <a:ext cx="2448272" cy="10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9828" y="3883591"/>
            <a:ext cx="2448272" cy="10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МЕТОДЫ И ПРИЁМЫ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9828" y="2420888"/>
            <a:ext cx="2448272" cy="10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АЛГОРИТМЫ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7097713" y="2962275"/>
            <a:ext cx="558800" cy="2808288"/>
          </a:xfrm>
          <a:prstGeom prst="rightBrac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4129088" y="2924175"/>
            <a:ext cx="520700" cy="2808288"/>
          </a:xfrm>
          <a:prstGeom prst="leftBrac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Технология развития критического мышления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Цель технологии: </a:t>
            </a:r>
            <a:r>
              <a:rPr lang="ru-RU" dirty="0" smtClean="0"/>
              <a:t>Обеспечить развитие критического мышления посредством интерактивного включения обучающихся в образовательный процесс.</a:t>
            </a:r>
          </a:p>
          <a:p>
            <a:r>
              <a:rPr lang="ru-RU" dirty="0" smtClean="0"/>
              <a:t>Задачи: </a:t>
            </a:r>
            <a:r>
              <a:rPr lang="ru-RU" b="1" i="1" dirty="0" smtClean="0"/>
              <a:t>1.учить:</a:t>
            </a:r>
            <a:r>
              <a:rPr lang="ru-RU" dirty="0" smtClean="0"/>
              <a:t>работать с текстом, создавать собственные творческие письменные работы, общаться с людьми.</a:t>
            </a:r>
          </a:p>
          <a:p>
            <a:r>
              <a:rPr lang="ru-RU" dirty="0" smtClean="0"/>
              <a:t>2.</a:t>
            </a:r>
            <a:r>
              <a:rPr lang="ru-RU" b="1" i="1" dirty="0" smtClean="0"/>
              <a:t>Развивать навыки мышления: </a:t>
            </a:r>
            <a:r>
              <a:rPr lang="ru-RU" dirty="0" smtClean="0"/>
              <a:t>фокусирующие (определение проблем, выявление целей),навыки сбора информации( наблюдение, выделение в тексте, формулирование),навыки запоминания, навыки организации (сравнение, классификация, презентация),навык анализа, интеграции, генерирования и самооценки.</a:t>
            </a:r>
          </a:p>
          <a:p>
            <a:r>
              <a:rPr lang="ru-RU" b="1" i="1" dirty="0" smtClean="0"/>
              <a:t>3.Воспитывать: </a:t>
            </a:r>
            <a:r>
              <a:rPr lang="ru-RU" dirty="0" smtClean="0"/>
              <a:t>готовность к планированию, гибкость, настойчивость, желание исправить свои ошибки, поиск компромиссных решений.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8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sz="6000" dirty="0" smtClean="0"/>
              <a:t>Базовая модель ТРКМ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Тексту отводится приоритетная роль: его читают, пересказывают, анализируют, трансформируют, интерпретируют, дискутируют, сочиняют…</a:t>
            </a:r>
          </a:p>
          <a:p>
            <a:r>
              <a:rPr lang="ru-RU" dirty="0" smtClean="0"/>
              <a:t>Роль учителя-координирующая. </a:t>
            </a:r>
          </a:p>
          <a:p>
            <a:r>
              <a:rPr lang="ru-RU" dirty="0" smtClean="0"/>
              <a:t>Популярный метод демонстрации процесса мышления –графическая организация материала. Модели, рисунки, схемы показывают учащимся ход мысли и процесс мышления, скрытый от глаз, становится наглядным.</a:t>
            </a:r>
          </a:p>
          <a:p>
            <a:r>
              <a:rPr lang="ru-RU" dirty="0" smtClean="0"/>
              <a:t>ТРКМ учитывает психологию познания человека и проходит за урок три этапа: вызов, осмысление и рефлексию. У каждого этапа урока есть свои приёмы.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0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A91EB9-B2CB-424D-B3E4-80F0E103BFE1}" type="slidenum">
              <a:rPr lang="ru-RU" altLang="ru-RU">
                <a:solidFill>
                  <a:schemeClr val="tx2"/>
                </a:solidFill>
              </a:rPr>
              <a:pPr eaLnBrk="1" hangingPunct="1"/>
              <a:t>9</a:t>
            </a:fld>
            <a:endParaRPr lang="ru-RU" altLang="ru-RU">
              <a:solidFill>
                <a:schemeClr val="tx2"/>
              </a:solidFill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>
          <a:xfrm>
            <a:off x="2438400" y="188641"/>
            <a:ext cx="7772400" cy="864096"/>
          </a:xfrm>
        </p:spPr>
        <p:txBody>
          <a:bodyPr/>
          <a:lstStyle/>
          <a:p>
            <a:pPr>
              <a:defRPr/>
            </a:pPr>
            <a:r>
              <a:rPr lang="ru-RU" sz="4400" dirty="0"/>
              <a:t>Технологические этапы</a:t>
            </a:r>
          </a:p>
        </p:txBody>
      </p:sp>
      <p:graphicFrame>
        <p:nvGraphicFramePr>
          <p:cNvPr id="69661" name="Group 29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288100" y="1052737"/>
          <a:ext cx="11436261" cy="5394101"/>
        </p:xfrm>
        <a:graphic>
          <a:graphicData uri="http://schemas.openxmlformats.org/drawingml/2006/table">
            <a:tbl>
              <a:tblPr/>
              <a:tblGrid>
                <a:gridCol w="39884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23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23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4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1-я стадия     ВЫЗОВ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2-я стадия    ОСМЫСЛЕНИЕ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3-я стадия РЕФЛЕКСИЯ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9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Актуализация знаний;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Побуждение интереса к получению новой информации;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Постановка учеником собственных целей обучения;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новой информации;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Корректировка поставленных учеником целей обучения;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Рождение нового знания;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Постановка учеником новых целей обучения;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012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221</TotalTime>
  <Words>736</Words>
  <Application>Microsoft Office PowerPoint</Application>
  <PresentationFormat>Произвольный</PresentationFormat>
  <Paragraphs>93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Берлин</vt:lpstr>
      <vt:lpstr>Технология развития критического мышления</vt:lpstr>
      <vt:lpstr>               Актуальность</vt:lpstr>
      <vt:lpstr>    Вызовы ФГОС:</vt:lpstr>
      <vt:lpstr>Как получить заданные результаты?  - «При реализации образовательных программ используются различные образовательные технологии»                        (ФГОС ст.13 «Общие требования к реализации образовательных  программ»)        </vt:lpstr>
      <vt:lpstr>Признаки педагогической технологии</vt:lpstr>
      <vt:lpstr>Презентация PowerPoint</vt:lpstr>
      <vt:lpstr>Технология развития критического мышления</vt:lpstr>
      <vt:lpstr>     Базовая модель ТРКМ</vt:lpstr>
      <vt:lpstr>Технологические этапы</vt:lpstr>
      <vt:lpstr>Приёмы ТРКМ используемые мной в работе</vt:lpstr>
      <vt:lpstr>Презентация PowerPoint</vt:lpstr>
      <vt:lpstr>«ФИШБОУН» (Рыбья кость)</vt:lpstr>
      <vt:lpstr>Презентация PowerPoint</vt:lpstr>
      <vt:lpstr>«Верите ли вы, что…»</vt:lpstr>
      <vt:lpstr>Бортовой журнал</vt:lpstr>
      <vt:lpstr>СИНКВЕЙН</vt:lpstr>
      <vt:lpstr>Метод  «Шесть шляп мышления»</vt:lpstr>
      <vt:lpstr>Презентация PowerPoint</vt:lpstr>
      <vt:lpstr>Эссе  </vt:lpstr>
      <vt:lpstr>        Заключение </vt:lpstr>
      <vt:lpstr>        Литература:</vt:lpstr>
      <vt:lpstr>Спасибо за внимание.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развития критического мышления</dc:title>
  <dc:creator>Светлана Буланова</dc:creator>
  <cp:lastModifiedBy>Ученик</cp:lastModifiedBy>
  <cp:revision>19</cp:revision>
  <dcterms:created xsi:type="dcterms:W3CDTF">2016-12-04T16:21:53Z</dcterms:created>
  <dcterms:modified xsi:type="dcterms:W3CDTF">2016-12-09T18:54:12Z</dcterms:modified>
</cp:coreProperties>
</file>