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56" r:id="rId3"/>
    <p:sldId id="326" r:id="rId4"/>
    <p:sldId id="302" r:id="rId5"/>
    <p:sldId id="363" r:id="rId6"/>
    <p:sldId id="370" r:id="rId7"/>
    <p:sldId id="336" r:id="rId8"/>
    <p:sldId id="371" r:id="rId9"/>
    <p:sldId id="352" r:id="rId10"/>
    <p:sldId id="360" r:id="rId11"/>
    <p:sldId id="365" r:id="rId12"/>
    <p:sldId id="364" r:id="rId13"/>
    <p:sldId id="366" r:id="rId14"/>
    <p:sldId id="367" r:id="rId15"/>
    <p:sldId id="368" r:id="rId16"/>
    <p:sldId id="369" r:id="rId17"/>
    <p:sldId id="312" r:id="rId18"/>
  </p:sldIdLst>
  <p:sldSz cx="9144000" cy="6858000" type="screen4x3"/>
  <p:notesSz cx="6813550" cy="9945688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FFFF99"/>
    <a:srgbClr val="CC0000"/>
    <a:srgbClr val="00FFFF"/>
    <a:srgbClr val="CC66FF"/>
    <a:srgbClr val="F60000"/>
    <a:srgbClr val="FFFFFF"/>
    <a:srgbClr val="0000FF"/>
    <a:srgbClr val="8000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4" autoAdjust="0"/>
    <p:restoredTop sz="86380" autoAdjust="0"/>
  </p:normalViewPr>
  <p:slideViewPr>
    <p:cSldViewPr>
      <p:cViewPr>
        <p:scale>
          <a:sx n="73" d="100"/>
          <a:sy n="73" d="100"/>
        </p:scale>
        <p:origin x="-1044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70;&#1083;&#1103;\Desktop\&#1089;&#1086;&#1095;&#1080;\&#1075;&#1088;&#1072;&#1092;&#1080;&#1082;&#1080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70;&#1083;&#1103;\Desktop\&#1089;&#1086;&#1095;&#1080;\&#1075;&#1088;&#1072;&#1092;&#1080;&#1082;&#1080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</c:v>
                </c:pt>
                <c:pt idx="5">
                  <c:v>химия</c:v>
                </c:pt>
                <c:pt idx="6">
                  <c:v>история</c:v>
                </c:pt>
                <c:pt idx="7">
                  <c:v>английский язык</c:v>
                </c:pt>
                <c:pt idx="8">
                  <c:v>литература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62.6</c:v>
                </c:pt>
                <c:pt idx="1">
                  <c:v>31.7</c:v>
                </c:pt>
                <c:pt idx="2">
                  <c:v>31.3</c:v>
                </c:pt>
                <c:pt idx="3">
                  <c:v>13.5</c:v>
                </c:pt>
                <c:pt idx="4">
                  <c:v>12.3</c:v>
                </c:pt>
                <c:pt idx="5">
                  <c:v>12.1</c:v>
                </c:pt>
                <c:pt idx="6">
                  <c:v>8.4</c:v>
                </c:pt>
                <c:pt idx="7">
                  <c:v>5</c:v>
                </c:pt>
                <c:pt idx="8">
                  <c:v>2.5</c:v>
                </c:pt>
              </c:numCache>
            </c:numRef>
          </c:val>
        </c:ser>
        <c:axId val="83793024"/>
        <c:axId val="83794560"/>
      </c:barChart>
      <c:catAx>
        <c:axId val="83793024"/>
        <c:scaling>
          <c:orientation val="minMax"/>
        </c:scaling>
        <c:axPos val="l"/>
        <c:tickLblPos val="nextTo"/>
        <c:crossAx val="83794560"/>
        <c:crosses val="autoZero"/>
        <c:auto val="1"/>
        <c:lblAlgn val="ctr"/>
        <c:lblOffset val="100"/>
      </c:catAx>
      <c:valAx>
        <c:axId val="83794560"/>
        <c:scaling>
          <c:orientation val="minMax"/>
        </c:scaling>
        <c:axPos val="b"/>
        <c:majorGridlines/>
        <c:numFmt formatCode="General" sourceLinked="1"/>
        <c:tickLblPos val="nextTo"/>
        <c:crossAx val="83793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v>2013</c:v>
          </c:tx>
          <c:cat>
            <c:strRef>
              <c:f>Лист1!$D$48:$D$58</c:f>
              <c:strCache>
                <c:ptCount val="11"/>
                <c:pt idx="0">
                  <c:v>литература</c:v>
                </c:pt>
                <c:pt idx="1">
                  <c:v>обществознание </c:v>
                </c:pt>
                <c:pt idx="2">
                  <c:v>история</c:v>
                </c:pt>
                <c:pt idx="3">
                  <c:v>биология</c:v>
                </c:pt>
                <c:pt idx="4">
                  <c:v>физика </c:v>
                </c:pt>
                <c:pt idx="5">
                  <c:v>математика</c:v>
                </c:pt>
                <c:pt idx="6">
                  <c:v>химия</c:v>
                </c:pt>
                <c:pt idx="7">
                  <c:v>англ язык</c:v>
                </c:pt>
                <c:pt idx="8">
                  <c:v>информатика и ИКТ</c:v>
                </c:pt>
                <c:pt idx="9">
                  <c:v>русский язык</c:v>
                </c:pt>
                <c:pt idx="10">
                  <c:v>география</c:v>
                </c:pt>
              </c:strCache>
            </c:strRef>
          </c:cat>
          <c:val>
            <c:numRef>
              <c:f>Лист1!$E$48:$E$58</c:f>
              <c:numCache>
                <c:formatCode>0%</c:formatCode>
                <c:ptCount val="11"/>
                <c:pt idx="0">
                  <c:v>0.630000000000011</c:v>
                </c:pt>
                <c:pt idx="1">
                  <c:v>0.58000000000000052</c:v>
                </c:pt>
                <c:pt idx="2">
                  <c:v>0.35000000000000031</c:v>
                </c:pt>
                <c:pt idx="3">
                  <c:v>0.21000000000000021</c:v>
                </c:pt>
                <c:pt idx="4">
                  <c:v>0.18000000000000024</c:v>
                </c:pt>
                <c:pt idx="5">
                  <c:v>0.14000000000000001</c:v>
                </c:pt>
                <c:pt idx="6">
                  <c:v>0.11000000000000006</c:v>
                </c:pt>
                <c:pt idx="7">
                  <c:v>0.1</c:v>
                </c:pt>
                <c:pt idx="8">
                  <c:v>0.1</c:v>
                </c:pt>
                <c:pt idx="9">
                  <c:v>5.0000000000000037E-2</c:v>
                </c:pt>
                <c:pt idx="10">
                  <c:v>3.000000000000002E-2</c:v>
                </c:pt>
              </c:numCache>
            </c:numRef>
          </c:val>
        </c:ser>
        <c:ser>
          <c:idx val="1"/>
          <c:order val="1"/>
          <c:tx>
            <c:v>2014</c:v>
          </c:tx>
          <c:cat>
            <c:strRef>
              <c:f>Лист1!$D$48:$D$58</c:f>
              <c:strCache>
                <c:ptCount val="11"/>
                <c:pt idx="0">
                  <c:v>литература</c:v>
                </c:pt>
                <c:pt idx="1">
                  <c:v>обществознание </c:v>
                </c:pt>
                <c:pt idx="2">
                  <c:v>история</c:v>
                </c:pt>
                <c:pt idx="3">
                  <c:v>биология</c:v>
                </c:pt>
                <c:pt idx="4">
                  <c:v>физика </c:v>
                </c:pt>
                <c:pt idx="5">
                  <c:v>математика</c:v>
                </c:pt>
                <c:pt idx="6">
                  <c:v>химия</c:v>
                </c:pt>
                <c:pt idx="7">
                  <c:v>англ язык</c:v>
                </c:pt>
                <c:pt idx="8">
                  <c:v>информатика и ИКТ</c:v>
                </c:pt>
                <c:pt idx="9">
                  <c:v>русский язык</c:v>
                </c:pt>
                <c:pt idx="10">
                  <c:v>география</c:v>
                </c:pt>
              </c:strCache>
            </c:strRef>
          </c:cat>
          <c:val>
            <c:numRef>
              <c:f>Лист1!$F$48:$F$58</c:f>
              <c:numCache>
                <c:formatCode>0%</c:formatCode>
                <c:ptCount val="11"/>
                <c:pt idx="0">
                  <c:v>0.55000000000000004</c:v>
                </c:pt>
                <c:pt idx="1">
                  <c:v>0.56000000000000005</c:v>
                </c:pt>
                <c:pt idx="2">
                  <c:v>0.32000000000000572</c:v>
                </c:pt>
                <c:pt idx="3">
                  <c:v>0.21000000000000021</c:v>
                </c:pt>
                <c:pt idx="4">
                  <c:v>0.15000000000000024</c:v>
                </c:pt>
                <c:pt idx="5">
                  <c:v>0.1</c:v>
                </c:pt>
                <c:pt idx="6">
                  <c:v>0.11000000000000006</c:v>
                </c:pt>
                <c:pt idx="7">
                  <c:v>0.14000000000000001</c:v>
                </c:pt>
                <c:pt idx="8">
                  <c:v>9.0000000000000066E-2</c:v>
                </c:pt>
                <c:pt idx="9">
                  <c:v>5.0000000000000037E-2</c:v>
                </c:pt>
                <c:pt idx="10">
                  <c:v>7.0000000000000034E-2</c:v>
                </c:pt>
              </c:numCache>
            </c:numRef>
          </c:val>
        </c:ser>
        <c:ser>
          <c:idx val="2"/>
          <c:order val="2"/>
          <c:tx>
            <c:v>2015</c:v>
          </c:tx>
          <c:cat>
            <c:strRef>
              <c:f>Лист1!$D$48:$D$58</c:f>
              <c:strCache>
                <c:ptCount val="11"/>
                <c:pt idx="0">
                  <c:v>литература</c:v>
                </c:pt>
                <c:pt idx="1">
                  <c:v>обществознание </c:v>
                </c:pt>
                <c:pt idx="2">
                  <c:v>история</c:v>
                </c:pt>
                <c:pt idx="3">
                  <c:v>биология</c:v>
                </c:pt>
                <c:pt idx="4">
                  <c:v>физика </c:v>
                </c:pt>
                <c:pt idx="5">
                  <c:v>математика</c:v>
                </c:pt>
                <c:pt idx="6">
                  <c:v>химия</c:v>
                </c:pt>
                <c:pt idx="7">
                  <c:v>англ язык</c:v>
                </c:pt>
                <c:pt idx="8">
                  <c:v>информатика и ИКТ</c:v>
                </c:pt>
                <c:pt idx="9">
                  <c:v>русский язык</c:v>
                </c:pt>
                <c:pt idx="10">
                  <c:v>география</c:v>
                </c:pt>
              </c:strCache>
            </c:strRef>
          </c:cat>
          <c:val>
            <c:numRef>
              <c:f>Лист1!$G$48:$G$58</c:f>
              <c:numCache>
                <c:formatCode>0%</c:formatCode>
                <c:ptCount val="11"/>
                <c:pt idx="0">
                  <c:v>0.49000000000000032</c:v>
                </c:pt>
                <c:pt idx="1">
                  <c:v>0.5</c:v>
                </c:pt>
                <c:pt idx="2">
                  <c:v>0.32000000000000572</c:v>
                </c:pt>
                <c:pt idx="3">
                  <c:v>0.21000000000000021</c:v>
                </c:pt>
                <c:pt idx="4">
                  <c:v>9.0000000000000066E-2</c:v>
                </c:pt>
                <c:pt idx="5">
                  <c:v>7.0000000000000034E-2</c:v>
                </c:pt>
                <c:pt idx="6">
                  <c:v>8.0000000000000099E-2</c:v>
                </c:pt>
                <c:pt idx="7">
                  <c:v>0.15000000000000024</c:v>
                </c:pt>
                <c:pt idx="8">
                  <c:v>0.14000000000000001</c:v>
                </c:pt>
                <c:pt idx="9">
                  <c:v>4.0000000000000049E-2</c:v>
                </c:pt>
                <c:pt idx="10">
                  <c:v>2.0000000000000025E-2</c:v>
                </c:pt>
              </c:numCache>
            </c:numRef>
          </c:val>
        </c:ser>
        <c:ser>
          <c:idx val="3"/>
          <c:order val="3"/>
          <c:tx>
            <c:v>2016</c:v>
          </c:tx>
          <c:cat>
            <c:strRef>
              <c:f>Лист1!$D$48:$D$58</c:f>
              <c:strCache>
                <c:ptCount val="11"/>
                <c:pt idx="0">
                  <c:v>литература</c:v>
                </c:pt>
                <c:pt idx="1">
                  <c:v>обществознание </c:v>
                </c:pt>
                <c:pt idx="2">
                  <c:v>история</c:v>
                </c:pt>
                <c:pt idx="3">
                  <c:v>биология</c:v>
                </c:pt>
                <c:pt idx="4">
                  <c:v>физика </c:v>
                </c:pt>
                <c:pt idx="5">
                  <c:v>математика</c:v>
                </c:pt>
                <c:pt idx="6">
                  <c:v>химия</c:v>
                </c:pt>
                <c:pt idx="7">
                  <c:v>англ язык</c:v>
                </c:pt>
                <c:pt idx="8">
                  <c:v>информатика и ИКТ</c:v>
                </c:pt>
                <c:pt idx="9">
                  <c:v>русский язык</c:v>
                </c:pt>
                <c:pt idx="10">
                  <c:v>география</c:v>
                </c:pt>
              </c:strCache>
            </c:strRef>
          </c:cat>
          <c:val>
            <c:numRef>
              <c:f>Лист1!$H$48:$H$58</c:f>
              <c:numCache>
                <c:formatCode>0%</c:formatCode>
                <c:ptCount val="11"/>
                <c:pt idx="0">
                  <c:v>0.55000000000000004</c:v>
                </c:pt>
                <c:pt idx="1">
                  <c:v>0.48000000000000032</c:v>
                </c:pt>
                <c:pt idx="2">
                  <c:v>0.34000000000000036</c:v>
                </c:pt>
                <c:pt idx="3">
                  <c:v>0.25</c:v>
                </c:pt>
                <c:pt idx="4">
                  <c:v>8.0000000000000099E-2</c:v>
                </c:pt>
                <c:pt idx="5">
                  <c:v>0.15000000000000024</c:v>
                </c:pt>
                <c:pt idx="6">
                  <c:v>7.0000000000000034E-2</c:v>
                </c:pt>
                <c:pt idx="7">
                  <c:v>0.1</c:v>
                </c:pt>
                <c:pt idx="8">
                  <c:v>0.16000000000000011</c:v>
                </c:pt>
                <c:pt idx="9">
                  <c:v>4.0000000000000049E-2</c:v>
                </c:pt>
                <c:pt idx="10">
                  <c:v>2.0000000000000025E-2</c:v>
                </c:pt>
              </c:numCache>
            </c:numRef>
          </c:val>
        </c:ser>
        <c:marker val="1"/>
        <c:axId val="72229632"/>
        <c:axId val="72231168"/>
      </c:lineChart>
      <c:catAx>
        <c:axId val="72229632"/>
        <c:scaling>
          <c:orientation val="minMax"/>
        </c:scaling>
        <c:axPos val="b"/>
        <c:tickLblPos val="nextTo"/>
        <c:crossAx val="72231168"/>
        <c:crosses val="autoZero"/>
        <c:auto val="1"/>
        <c:lblAlgn val="ctr"/>
        <c:lblOffset val="100"/>
      </c:catAx>
      <c:valAx>
        <c:axId val="72231168"/>
        <c:scaling>
          <c:orientation val="minMax"/>
        </c:scaling>
        <c:axPos val="l"/>
        <c:majorGridlines/>
        <c:numFmt formatCode="0%" sourceLinked="1"/>
        <c:tickLblPos val="nextTo"/>
        <c:crossAx val="7222963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v>2013</c:v>
          </c:tx>
          <c:cat>
            <c:strRef>
              <c:f>Лист1!$D$48:$D$58</c:f>
              <c:strCache>
                <c:ptCount val="11"/>
                <c:pt idx="0">
                  <c:v>литература</c:v>
                </c:pt>
                <c:pt idx="1">
                  <c:v>обществознание </c:v>
                </c:pt>
                <c:pt idx="2">
                  <c:v>история</c:v>
                </c:pt>
                <c:pt idx="3">
                  <c:v>биология</c:v>
                </c:pt>
                <c:pt idx="4">
                  <c:v>физика </c:v>
                </c:pt>
                <c:pt idx="5">
                  <c:v>математика</c:v>
                </c:pt>
                <c:pt idx="6">
                  <c:v>химия</c:v>
                </c:pt>
                <c:pt idx="7">
                  <c:v>англ язык</c:v>
                </c:pt>
                <c:pt idx="8">
                  <c:v>информатика и ИКТ</c:v>
                </c:pt>
                <c:pt idx="9">
                  <c:v>русский язык</c:v>
                </c:pt>
                <c:pt idx="10">
                  <c:v>география</c:v>
                </c:pt>
              </c:strCache>
            </c:strRef>
          </c:cat>
          <c:val>
            <c:numRef>
              <c:f>Лист1!$E$48:$E$58</c:f>
              <c:numCache>
                <c:formatCode>0%</c:formatCode>
                <c:ptCount val="11"/>
                <c:pt idx="0">
                  <c:v>0.63000000000001122</c:v>
                </c:pt>
                <c:pt idx="1">
                  <c:v>0.58000000000000018</c:v>
                </c:pt>
                <c:pt idx="2">
                  <c:v>0.35000000000000031</c:v>
                </c:pt>
                <c:pt idx="3">
                  <c:v>0.21000000000000021</c:v>
                </c:pt>
                <c:pt idx="4">
                  <c:v>0.18000000000000024</c:v>
                </c:pt>
                <c:pt idx="5">
                  <c:v>0.14000000000000001</c:v>
                </c:pt>
                <c:pt idx="6">
                  <c:v>0.11000000000000001</c:v>
                </c:pt>
                <c:pt idx="7">
                  <c:v>0.1</c:v>
                </c:pt>
                <c:pt idx="8">
                  <c:v>0.1</c:v>
                </c:pt>
                <c:pt idx="9">
                  <c:v>5.0000000000000024E-2</c:v>
                </c:pt>
                <c:pt idx="10">
                  <c:v>3.0000000000000016E-2</c:v>
                </c:pt>
              </c:numCache>
            </c:numRef>
          </c:val>
        </c:ser>
        <c:ser>
          <c:idx val="1"/>
          <c:order val="1"/>
          <c:tx>
            <c:v>2014</c:v>
          </c:tx>
          <c:cat>
            <c:strRef>
              <c:f>Лист1!$D$48:$D$58</c:f>
              <c:strCache>
                <c:ptCount val="11"/>
                <c:pt idx="0">
                  <c:v>литература</c:v>
                </c:pt>
                <c:pt idx="1">
                  <c:v>обществознание </c:v>
                </c:pt>
                <c:pt idx="2">
                  <c:v>история</c:v>
                </c:pt>
                <c:pt idx="3">
                  <c:v>биология</c:v>
                </c:pt>
                <c:pt idx="4">
                  <c:v>физика </c:v>
                </c:pt>
                <c:pt idx="5">
                  <c:v>математика</c:v>
                </c:pt>
                <c:pt idx="6">
                  <c:v>химия</c:v>
                </c:pt>
                <c:pt idx="7">
                  <c:v>англ язык</c:v>
                </c:pt>
                <c:pt idx="8">
                  <c:v>информатика и ИКТ</c:v>
                </c:pt>
                <c:pt idx="9">
                  <c:v>русский язык</c:v>
                </c:pt>
                <c:pt idx="10">
                  <c:v>география</c:v>
                </c:pt>
              </c:strCache>
            </c:strRef>
          </c:cat>
          <c:val>
            <c:numRef>
              <c:f>Лист1!$F$48:$F$58</c:f>
              <c:numCache>
                <c:formatCode>0%</c:formatCode>
                <c:ptCount val="11"/>
                <c:pt idx="0">
                  <c:v>0.55000000000000004</c:v>
                </c:pt>
                <c:pt idx="1">
                  <c:v>0.56000000000000005</c:v>
                </c:pt>
                <c:pt idx="2">
                  <c:v>0.32000000000000584</c:v>
                </c:pt>
                <c:pt idx="3">
                  <c:v>0.21000000000000021</c:v>
                </c:pt>
                <c:pt idx="4">
                  <c:v>0.15000000000000024</c:v>
                </c:pt>
                <c:pt idx="5">
                  <c:v>0.1</c:v>
                </c:pt>
                <c:pt idx="6">
                  <c:v>0.11000000000000001</c:v>
                </c:pt>
                <c:pt idx="7">
                  <c:v>0.14000000000000001</c:v>
                </c:pt>
                <c:pt idx="8">
                  <c:v>9.0000000000000066E-2</c:v>
                </c:pt>
                <c:pt idx="9">
                  <c:v>5.0000000000000024E-2</c:v>
                </c:pt>
                <c:pt idx="10">
                  <c:v>7.0000000000000034E-2</c:v>
                </c:pt>
              </c:numCache>
            </c:numRef>
          </c:val>
        </c:ser>
        <c:ser>
          <c:idx val="2"/>
          <c:order val="2"/>
          <c:tx>
            <c:v>2015</c:v>
          </c:tx>
          <c:cat>
            <c:strRef>
              <c:f>Лист1!$D$48:$D$58</c:f>
              <c:strCache>
                <c:ptCount val="11"/>
                <c:pt idx="0">
                  <c:v>литература</c:v>
                </c:pt>
                <c:pt idx="1">
                  <c:v>обществознание </c:v>
                </c:pt>
                <c:pt idx="2">
                  <c:v>история</c:v>
                </c:pt>
                <c:pt idx="3">
                  <c:v>биология</c:v>
                </c:pt>
                <c:pt idx="4">
                  <c:v>физика </c:v>
                </c:pt>
                <c:pt idx="5">
                  <c:v>математика</c:v>
                </c:pt>
                <c:pt idx="6">
                  <c:v>химия</c:v>
                </c:pt>
                <c:pt idx="7">
                  <c:v>англ язык</c:v>
                </c:pt>
                <c:pt idx="8">
                  <c:v>информатика и ИКТ</c:v>
                </c:pt>
                <c:pt idx="9">
                  <c:v>русский язык</c:v>
                </c:pt>
                <c:pt idx="10">
                  <c:v>география</c:v>
                </c:pt>
              </c:strCache>
            </c:strRef>
          </c:cat>
          <c:val>
            <c:numRef>
              <c:f>Лист1!$G$48:$G$58</c:f>
              <c:numCache>
                <c:formatCode>0%</c:formatCode>
                <c:ptCount val="11"/>
                <c:pt idx="0">
                  <c:v>0.49000000000000032</c:v>
                </c:pt>
                <c:pt idx="1">
                  <c:v>0.5</c:v>
                </c:pt>
                <c:pt idx="2">
                  <c:v>0.32000000000000584</c:v>
                </c:pt>
                <c:pt idx="3">
                  <c:v>0.21000000000000021</c:v>
                </c:pt>
                <c:pt idx="4">
                  <c:v>9.0000000000000066E-2</c:v>
                </c:pt>
                <c:pt idx="5">
                  <c:v>7.0000000000000034E-2</c:v>
                </c:pt>
                <c:pt idx="6">
                  <c:v>8.0000000000000057E-2</c:v>
                </c:pt>
                <c:pt idx="7">
                  <c:v>0.15000000000000024</c:v>
                </c:pt>
                <c:pt idx="8">
                  <c:v>0.14000000000000001</c:v>
                </c:pt>
                <c:pt idx="9">
                  <c:v>4.0000000000000029E-2</c:v>
                </c:pt>
                <c:pt idx="10">
                  <c:v>2.0000000000000014E-2</c:v>
                </c:pt>
              </c:numCache>
            </c:numRef>
          </c:val>
        </c:ser>
        <c:ser>
          <c:idx val="3"/>
          <c:order val="3"/>
          <c:tx>
            <c:v>2016</c:v>
          </c:tx>
          <c:cat>
            <c:strRef>
              <c:f>Лист1!$D$48:$D$58</c:f>
              <c:strCache>
                <c:ptCount val="11"/>
                <c:pt idx="0">
                  <c:v>литература</c:v>
                </c:pt>
                <c:pt idx="1">
                  <c:v>обществознание </c:v>
                </c:pt>
                <c:pt idx="2">
                  <c:v>история</c:v>
                </c:pt>
                <c:pt idx="3">
                  <c:v>биология</c:v>
                </c:pt>
                <c:pt idx="4">
                  <c:v>физика </c:v>
                </c:pt>
                <c:pt idx="5">
                  <c:v>математика</c:v>
                </c:pt>
                <c:pt idx="6">
                  <c:v>химия</c:v>
                </c:pt>
                <c:pt idx="7">
                  <c:v>англ язык</c:v>
                </c:pt>
                <c:pt idx="8">
                  <c:v>информатика и ИКТ</c:v>
                </c:pt>
                <c:pt idx="9">
                  <c:v>русский язык</c:v>
                </c:pt>
                <c:pt idx="10">
                  <c:v>география</c:v>
                </c:pt>
              </c:strCache>
            </c:strRef>
          </c:cat>
          <c:val>
            <c:numRef>
              <c:f>Лист1!$H$48:$H$58</c:f>
              <c:numCache>
                <c:formatCode>0%</c:formatCode>
                <c:ptCount val="11"/>
                <c:pt idx="0">
                  <c:v>0.55000000000000004</c:v>
                </c:pt>
                <c:pt idx="1">
                  <c:v>0.48000000000000032</c:v>
                </c:pt>
                <c:pt idx="2">
                  <c:v>0.34000000000000008</c:v>
                </c:pt>
                <c:pt idx="3">
                  <c:v>0.25</c:v>
                </c:pt>
                <c:pt idx="4">
                  <c:v>8.0000000000000057E-2</c:v>
                </c:pt>
                <c:pt idx="5">
                  <c:v>0.15000000000000024</c:v>
                </c:pt>
                <c:pt idx="6">
                  <c:v>7.0000000000000034E-2</c:v>
                </c:pt>
                <c:pt idx="7">
                  <c:v>0.1</c:v>
                </c:pt>
                <c:pt idx="8">
                  <c:v>0.16000000000000003</c:v>
                </c:pt>
                <c:pt idx="9">
                  <c:v>4.0000000000000029E-2</c:v>
                </c:pt>
                <c:pt idx="10">
                  <c:v>2.0000000000000014E-2</c:v>
                </c:pt>
              </c:numCache>
            </c:numRef>
          </c:val>
        </c:ser>
        <c:marker val="1"/>
        <c:axId val="72274688"/>
        <c:axId val="72276224"/>
      </c:lineChart>
      <c:catAx>
        <c:axId val="72274688"/>
        <c:scaling>
          <c:orientation val="minMax"/>
        </c:scaling>
        <c:axPos val="b"/>
        <c:tickLblPos val="nextTo"/>
        <c:crossAx val="72276224"/>
        <c:crosses val="autoZero"/>
        <c:auto val="1"/>
        <c:lblAlgn val="ctr"/>
        <c:lblOffset val="100"/>
      </c:catAx>
      <c:valAx>
        <c:axId val="72276224"/>
        <c:scaling>
          <c:orientation val="minMax"/>
        </c:scaling>
        <c:axPos val="l"/>
        <c:majorGridlines/>
        <c:numFmt formatCode="0%" sourceLinked="1"/>
        <c:tickLblPos val="nextTo"/>
        <c:crossAx val="722746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9951-3B04-4414-94F5-74B9DEC6FC3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AB5F0-827B-4E1F-9AE9-4516451C1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2750" cy="496888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39A337-AC23-4C23-8ADE-7425E30C7158}" type="datetimeFigureOut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5225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5" tIns="45962" rIns="91925" bIns="4596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1475" cy="4476750"/>
          </a:xfrm>
          <a:prstGeom prst="rect">
            <a:avLst/>
          </a:prstGeom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2750" cy="496887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D7B7CD-906E-46E9-95C7-2E2BE46D4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itchFamily="34" charset="-127"/>
        <a:cs typeface="맑은 고딕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itchFamily="34" charset="-127"/>
        <a:cs typeface="맑은 고딕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itchFamily="34" charset="-127"/>
        <a:cs typeface="맑은 고딕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itchFamily="34" charset="-127"/>
        <a:cs typeface="맑은 고딕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itchFamily="34" charset="-127"/>
        <a:cs typeface="맑은 고딕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D7B7CD-906E-46E9-95C7-2E2BE46D469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53BE1-872F-4506-B03D-60B0AC388E7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53BE1-872F-4506-B03D-60B0AC388E7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53BE1-872F-4506-B03D-60B0AC388E7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53BE1-872F-4506-B03D-60B0AC388E7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53BE1-872F-4506-B03D-60B0AC388E7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20C441-2B3A-427E-B7AD-03652506FCD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AFAF1-B03D-4BBC-BC34-D43C97A7296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D7B7CD-906E-46E9-95C7-2E2BE46D469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08B046-42BE-4601-98E5-532463831B9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08B046-42BE-4601-98E5-532463831B9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C05775-502A-44B9-97CF-12B7550457B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C05775-502A-44B9-97CF-12B7550457B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53BE1-872F-4506-B03D-60B0AC388E7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DD69A6-1047-431F-B6E7-5F78D72D75A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A9F1B-0E2C-4774-A7EA-9D0FDF8C8921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4AA9-C4DD-4AF2-8D82-333051500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836B4-176E-42A5-958A-D382925B603B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6FA84-7E68-4FBA-AAC4-1CCA4A649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D302-F31F-46A7-9183-CF90991F9F43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80518-D186-46F6-AD23-2E0ABCC46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FA49-0D6C-4DE0-B41F-492323647398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56340-AAF1-4F4B-8B79-B784513C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F129F-5518-4E7B-B07F-38274063B3FF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1C70-8EB5-4254-833E-53D283EFC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A0A76-44EA-4EEC-A9A8-B794A3CF725B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1DD79-82B8-453E-B31D-262AD99E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DD04-F6EB-4850-A235-DBFFD7C54A6B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52232-FB3D-46C2-A78E-4ECBCD242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9F2E97-FF25-4432-87D4-CB4BA5AA8480}" type="datetimeFigureOut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921FC8-CB45-46F9-B0B4-E44F317BA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56550" y="6632575"/>
            <a:ext cx="1187450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№ </a:t>
            </a:r>
            <a:fld id="{821A5C92-E717-4D1A-A978-5FD48F307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653E-1CAC-4F62-A37B-4D6D933FC768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CA1E8-3CBA-4BF0-AC8F-A6CC57124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9B4D-9031-473F-93A6-CFA82FEF8E56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3BD6-0E2C-4992-AB42-E24C0C223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EE4CE-A984-4C10-9A41-B84FA6589A91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7EB15-8262-4423-ACEB-93879B455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5DA48-399D-4298-9A7E-AEF85E54357C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32FAB-517B-4547-9E3E-26B510FDE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57" r:id="rId1"/>
    <p:sldLayoutId id="2147484458" r:id="rId2"/>
    <p:sldLayoutId id="2147484459" r:id="rId3"/>
    <p:sldLayoutId id="2147484471" r:id="rId4"/>
    <p:sldLayoutId id="2147484472" r:id="rId5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F49F9A-23E9-4673-8CFA-9B9111BACA00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A588CE-CD9A-4C74-8E41-59BF925D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62" r:id="rId3"/>
    <p:sldLayoutId id="2147484463" r:id="rId4"/>
    <p:sldLayoutId id="2147484464" r:id="rId5"/>
    <p:sldLayoutId id="2147484465" r:id="rId6"/>
    <p:sldLayoutId id="2147484466" r:id="rId7"/>
    <p:sldLayoutId id="2147484467" r:id="rId8"/>
    <p:sldLayoutId id="2147484468" r:id="rId9"/>
    <p:sldLayoutId id="2147484469" r:id="rId10"/>
    <p:sldLayoutId id="21474844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algun Gothic" pitchFamily="34" charset="-127"/>
          <a:cs typeface="맑은 고딕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algun Gothic" pitchFamily="34" charset="-127"/>
          <a:cs typeface="맑은 고딕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algun Gothic" pitchFamily="34" charset="-127"/>
          <a:cs typeface="맑은 고딕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algun Gothic" pitchFamily="34" charset="-127"/>
          <a:cs typeface="맑은 고딕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algun Gothic" pitchFamily="34" charset="-127"/>
          <a:cs typeface="맑은 고딕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algun Gothic" pitchFamily="34" charset="-127"/>
          <a:cs typeface="맑은 고딕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algun Gothic" pitchFamily="34" charset="-127"/>
          <a:cs typeface="맑은 고딕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algun Gothic" pitchFamily="34" charset="-127"/>
          <a:cs typeface="맑은 고딕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algun Gothic" pitchFamily="34" charset="-127"/>
          <a:cs typeface="맑은 고딕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algun Gothic" pitchFamily="34" charset="-127"/>
          <a:cs typeface="맑은 고딕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" TargetMode="External"/><Relationship Id="rId7" Type="http://schemas.openxmlformats.org/officeDocument/2006/relationships/hyperlink" Target="https://neznaika.pro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ge.sdamgia.ru/" TargetMode="External"/><Relationship Id="rId5" Type="http://schemas.openxmlformats.org/officeDocument/2006/relationships/hyperlink" Target="http://www.fipi.ru/" TargetMode="External"/><Relationship Id="rId4" Type="http://schemas.openxmlformats.org/officeDocument/2006/relationships/hyperlink" Target="http://obnadzor.gov.ru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428992" y="500042"/>
            <a:ext cx="5715008" cy="11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+mj-lt"/>
                <a:cs typeface="Arial" pitchFamily="34" charset="0"/>
              </a:rPr>
              <a:t>ПОВОЛЖСКОЕ УПРАВЛЕНИЕ </a:t>
            </a:r>
          </a:p>
          <a:p>
            <a:pPr algn="ctr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+mj-lt"/>
                <a:cs typeface="Arial" pitchFamily="34" charset="0"/>
              </a:rPr>
              <a:t>МИНИСТЕРСТВА </a:t>
            </a:r>
            <a:r>
              <a:rPr lang="ru-RU" sz="1600" b="1" dirty="0">
                <a:latin typeface="+mj-lt"/>
                <a:cs typeface="Arial" pitchFamily="34" charset="0"/>
              </a:rPr>
              <a:t>ОБРАЗОВАНИЯ И НАУКИ </a:t>
            </a:r>
          </a:p>
          <a:p>
            <a:pPr algn="ctr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j-lt"/>
                <a:cs typeface="Arial" pitchFamily="34" charset="0"/>
              </a:rPr>
              <a:t>САМАРСКОЙ ОБЛАСТИ</a:t>
            </a:r>
          </a:p>
        </p:txBody>
      </p:sp>
      <p:sp>
        <p:nvSpPr>
          <p:cNvPr id="16" name="Подзаголовок 10"/>
          <p:cNvSpPr txBox="1">
            <a:spLocks/>
          </p:cNvSpPr>
          <p:nvPr/>
        </p:nvSpPr>
        <p:spPr>
          <a:xfrm>
            <a:off x="0" y="1781175"/>
            <a:ext cx="8858280" cy="3219461"/>
          </a:xfrm>
          <a:prstGeom prst="rect">
            <a:avLst/>
          </a:prstGeom>
        </p:spPr>
        <p:txBody>
          <a:bodyPr/>
          <a:lstStyle/>
          <a:p>
            <a:pPr marL="342900" indent="-342900" algn="ctr" fontAlgn="auto" latinLnBrk="1">
              <a:spcBef>
                <a:spcPct val="20000"/>
              </a:spcBef>
              <a:spcAft>
                <a:spcPts val="0"/>
              </a:spcAft>
              <a:defRPr/>
            </a:pPr>
            <a:endParaRPr lang="ru-RU" sz="2000" b="1" i="1" spc="-50" dirty="0">
              <a:solidFill>
                <a:srgbClr val="005D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  <a:p>
            <a:pPr marL="342900" indent="-342900" algn="ctr" fontAlgn="auto" latinLnBrk="1">
              <a:spcBef>
                <a:spcPct val="20000"/>
              </a:spcBef>
              <a:spcAft>
                <a:spcPts val="0"/>
              </a:spcAft>
              <a:defRPr/>
            </a:pPr>
            <a:endParaRPr lang="ru-RU" sz="2000" b="1" i="1" spc="-50" dirty="0">
              <a:solidFill>
                <a:srgbClr val="005D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  <a:p>
            <a:pPr marL="342900" indent="-342900" algn="ctr" fontAlgn="auto" latinLnBrk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i="1" spc="-50" dirty="0" smtClean="0">
                <a:solidFill>
                  <a:srgbClr val="005D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Встреча с родительской общественностью </a:t>
            </a:r>
          </a:p>
          <a:p>
            <a:pPr marL="342900" indent="-342900" algn="ctr" fontAlgn="auto" latinLnBrk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i="1" spc="-50" dirty="0" smtClean="0">
                <a:solidFill>
                  <a:srgbClr val="005D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по вопросам организации и проведения </a:t>
            </a:r>
          </a:p>
          <a:p>
            <a:pPr marL="342900" indent="-342900" algn="ctr" fontAlgn="auto" latinLnBrk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i="1" spc="-50" dirty="0" smtClean="0">
                <a:solidFill>
                  <a:srgbClr val="005D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государственной итоговой аттестации </a:t>
            </a:r>
          </a:p>
          <a:p>
            <a:pPr marL="342900" indent="-342900" algn="ctr" fontAlgn="auto" latinLnBrk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i="1" spc="-50" dirty="0" smtClean="0">
                <a:solidFill>
                  <a:srgbClr val="005D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обучающихся 9-х и 11-х классов </a:t>
            </a:r>
          </a:p>
          <a:p>
            <a:pPr marL="342900" indent="-342900" algn="ctr" fontAlgn="auto" latinLnBrk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i="1" spc="-50" dirty="0" smtClean="0">
                <a:solidFill>
                  <a:srgbClr val="005D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в 2017 </a:t>
            </a:r>
            <a:r>
              <a:rPr lang="ru-RU" sz="2800" b="1" i="1" spc="-50" dirty="0">
                <a:solidFill>
                  <a:srgbClr val="005D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году</a:t>
            </a:r>
            <a:endParaRPr lang="ru-RU" sz="2800" b="1" i="1" spc="-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3" name="Picture 2" descr="C:\Users\MalenkovaEV.EDU1\Desktop\Картинки\flag_rossiya_simvolika_lenty_trikolor_99276_2560x1600.jpg"/>
          <p:cNvPicPr>
            <a:picLocks noChangeAspect="1" noChangeArrowheads="1"/>
          </p:cNvPicPr>
          <p:nvPr/>
        </p:nvPicPr>
        <p:blipFill>
          <a:blip r:embed="rId3" cstate="print"/>
          <a:srcRect l="25054" b="11670"/>
          <a:stretch>
            <a:fillRect/>
          </a:stretch>
        </p:blipFill>
        <p:spPr bwMode="auto">
          <a:xfrm rot="10800000">
            <a:off x="0" y="571480"/>
            <a:ext cx="3929090" cy="1819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9634" name="AutoShape 2" descr="Картинки по запросу скачать герб Новокуйбышевс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6" name="AutoShape 4" descr="Картинки по запросу скачать герб Новокуйбышевс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0" y="1125538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714348" y="1928802"/>
            <a:ext cx="750099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Для выпускников 9 классов </a:t>
            </a:r>
          </a:p>
          <a:p>
            <a:pPr algn="ctr"/>
            <a:r>
              <a:rPr lang="ru-RU" sz="2400" b="1" dirty="0" smtClean="0">
                <a:latin typeface="+mj-lt"/>
              </a:rPr>
              <a:t>(три этапа)</a:t>
            </a:r>
            <a:r>
              <a:rPr lang="ru-RU" sz="2400" dirty="0" smtClean="0">
                <a:latin typeface="+mj-lt"/>
              </a:rPr>
              <a:t>:</a:t>
            </a:r>
          </a:p>
          <a:p>
            <a:pPr algn="ctr"/>
            <a:endParaRPr lang="ru-RU" sz="2400" dirty="0" smtClean="0">
              <a:latin typeface="+mj-lt"/>
            </a:endParaRPr>
          </a:p>
          <a:p>
            <a:pPr algn="ctr"/>
            <a:endParaRPr lang="ru-RU" sz="2400" dirty="0" smtClean="0"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Досрочный – с 20 апреля по 6 мая</a:t>
            </a:r>
          </a:p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2400" b="1" dirty="0" smtClean="0">
                <a:latin typeface="+mj-lt"/>
              </a:rPr>
              <a:t>Основной – с 26 мая по 24 июня </a:t>
            </a:r>
          </a:p>
          <a:p>
            <a:pPr algn="ctr"/>
            <a:endParaRPr lang="ru-RU" sz="2400" b="1" dirty="0" smtClean="0"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Дополнительный (сентябрьский)</a:t>
            </a:r>
          </a:p>
          <a:p>
            <a:endParaRPr lang="ru-RU" sz="2800" dirty="0" smtClean="0">
              <a:latin typeface="+mj-lt"/>
            </a:endParaRPr>
          </a:p>
        </p:txBody>
      </p:sp>
      <p:sp>
        <p:nvSpPr>
          <p:cNvPr id="22532" name="Прямоугольник 14"/>
          <p:cNvSpPr>
            <a:spLocks noChangeArrowheads="1"/>
          </p:cNvSpPr>
          <p:nvPr/>
        </p:nvSpPr>
        <p:spPr bwMode="auto">
          <a:xfrm>
            <a:off x="285720" y="428604"/>
            <a:ext cx="871543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algn="ctr" latinLnBrk="1">
              <a:tabLst>
                <a:tab pos="4572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Проведение экзаменов в 2017 г.</a:t>
            </a:r>
            <a:endParaRPr lang="ru-RU" altLang="ru-RU" sz="2800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214438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725470"/>
          </a:xfrm>
        </p:spPr>
        <p:txBody>
          <a:bodyPr/>
          <a:lstStyle/>
          <a:p>
            <a:pPr lvl="1"/>
            <a:r>
              <a:rPr lang="ru-RU" sz="2800" u="sng" dirty="0" smtClean="0">
                <a:solidFill>
                  <a:srgbClr val="C00000"/>
                </a:solidFill>
                <a:latin typeface="+mj-lt"/>
              </a:rPr>
              <a:t>Проект расписания экзаменов в 2017 г.</a:t>
            </a:r>
            <a:r>
              <a:rPr lang="ru-RU" altLang="ru-RU" sz="2800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ru-RU" altLang="ru-RU" sz="2800" dirty="0" smtClean="0">
                <a:solidFill>
                  <a:srgbClr val="C00000"/>
                </a:solidFill>
                <a:latin typeface="+mj-lt"/>
              </a:rPr>
            </a:br>
            <a:endParaRPr lang="ru-RU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00107"/>
          <a:ext cx="8286808" cy="4786347"/>
        </p:xfrm>
        <a:graphic>
          <a:graphicData uri="http://schemas.openxmlformats.org/drawingml/2006/table">
            <a:tbl>
              <a:tblPr/>
              <a:tblGrid>
                <a:gridCol w="2906606"/>
                <a:gridCol w="5380202"/>
              </a:tblGrid>
              <a:tr h="568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Дата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81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26 мая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иностранные языки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81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27 мая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сб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иностранные языки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81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30 мая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327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1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литература, биология, история.</a:t>
                      </a:r>
                      <a:endParaRPr lang="ru-RU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81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3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сб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физика, информатика и ИКТ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81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6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445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8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химия, </a:t>
                      </a: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обществознание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0" y="1125538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428596" y="2071679"/>
            <a:ext cx="80010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altLang="ru-RU" sz="2400" b="1" u="sng" dirty="0" smtClean="0">
                <a:latin typeface="+mj-lt"/>
                <a:cs typeface="Times New Roman" pitchFamily="18" charset="0"/>
              </a:rPr>
              <a:t>Обязательные предметы</a:t>
            </a:r>
            <a:r>
              <a:rPr lang="ru-RU" altLang="ru-RU" sz="2400" b="1" dirty="0" smtClean="0">
                <a:latin typeface="+mj-lt"/>
                <a:cs typeface="Times New Roman" pitchFamily="18" charset="0"/>
              </a:rPr>
              <a:t>: </a:t>
            </a:r>
          </a:p>
          <a:p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Русский язык</a:t>
            </a:r>
            <a:r>
              <a:rPr lang="ru-RU" altLang="ru-RU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24 /36</a:t>
            </a:r>
            <a:r>
              <a:rPr lang="ru-RU" altLang="ru-RU" sz="2400" dirty="0" smtClean="0">
                <a:latin typeface="+mj-lt"/>
                <a:cs typeface="Times New Roman" pitchFamily="18" charset="0"/>
              </a:rPr>
              <a:t/>
            </a:r>
            <a:br>
              <a:rPr lang="ru-RU" altLang="ru-RU" sz="2400" dirty="0" smtClean="0">
                <a:latin typeface="+mj-lt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Математика</a:t>
            </a:r>
            <a:r>
              <a:rPr lang="ru-RU" altLang="ru-RU" sz="2400" dirty="0" smtClean="0">
                <a:latin typeface="+mj-lt"/>
                <a:cs typeface="Times New Roman" pitchFamily="18" charset="0"/>
              </a:rPr>
              <a:t> (базовый уровень -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3</a:t>
            </a:r>
            <a:r>
              <a:rPr lang="ru-RU" altLang="ru-RU" sz="2400" dirty="0" smtClean="0">
                <a:latin typeface="+mj-lt"/>
                <a:cs typeface="Times New Roman" pitchFamily="18" charset="0"/>
              </a:rPr>
              <a:t> по 5 балльной шкале и (или) профильный уровень-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27</a:t>
            </a:r>
            <a:r>
              <a:rPr lang="ru-RU" altLang="ru-RU" sz="2400" dirty="0" smtClean="0">
                <a:latin typeface="+mj-lt"/>
                <a:cs typeface="Times New Roman" pitchFamily="18" charset="0"/>
              </a:rPr>
              <a:t>) </a:t>
            </a:r>
            <a:br>
              <a:rPr lang="ru-RU" altLang="ru-RU" sz="2400" dirty="0" smtClean="0">
                <a:latin typeface="+mj-lt"/>
                <a:cs typeface="Times New Roman" pitchFamily="18" charset="0"/>
              </a:rPr>
            </a:br>
            <a:r>
              <a:rPr lang="ru-RU" altLang="ru-RU" sz="2400" b="1" u="sng" dirty="0" smtClean="0">
                <a:latin typeface="+mj-lt"/>
                <a:cs typeface="Times New Roman" pitchFamily="18" charset="0"/>
              </a:rPr>
              <a:t>По выбору</a:t>
            </a:r>
            <a:r>
              <a:rPr lang="ru-RU" altLang="ru-RU" sz="2400" b="1" dirty="0" smtClean="0">
                <a:latin typeface="+mj-lt"/>
                <a:cs typeface="Times New Roman" pitchFamily="18" charset="0"/>
              </a:rPr>
              <a:t>:</a:t>
            </a:r>
            <a:r>
              <a:rPr lang="ru-RU" altLang="ru-RU" sz="2400" dirty="0" smtClean="0">
                <a:latin typeface="+mj-lt"/>
                <a:cs typeface="Times New Roman" pitchFamily="18" charset="0"/>
              </a:rPr>
              <a:t/>
            </a:r>
            <a:br>
              <a:rPr lang="ru-RU" altLang="ru-RU" sz="2400" dirty="0" smtClean="0">
                <a:latin typeface="+mj-lt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Обществознание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42    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История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32 </a:t>
            </a:r>
            <a:r>
              <a:rPr lang="ru-RU" altLang="ru-RU" sz="2400" b="1" dirty="0" smtClean="0">
                <a:latin typeface="+mj-lt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+mj-lt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Химия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36                     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Биология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36</a:t>
            </a:r>
            <a:r>
              <a:rPr lang="ru-RU" altLang="ru-RU" sz="2400" b="1" dirty="0" smtClean="0">
                <a:latin typeface="+mj-lt"/>
                <a:cs typeface="Times New Roman" pitchFamily="18" charset="0"/>
              </a:rPr>
              <a:t> </a:t>
            </a:r>
            <a:br>
              <a:rPr lang="ru-RU" altLang="ru-RU" sz="2400" b="1" dirty="0" smtClean="0">
                <a:latin typeface="+mj-lt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География</a:t>
            </a:r>
            <a:r>
              <a:rPr lang="ru-RU" altLang="ru-RU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37              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Литература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32 </a:t>
            </a:r>
            <a:r>
              <a:rPr lang="ru-RU" altLang="ru-RU" sz="2400" b="1" dirty="0" smtClean="0">
                <a:latin typeface="+mj-lt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+mj-lt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Физика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36                 </a:t>
            </a:r>
            <a:r>
              <a:rPr lang="ru-RU" altLang="ru-RU" sz="2400" b="1" dirty="0" smtClean="0">
                <a:latin typeface="+mj-lt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+mj-lt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Информатика и ИКТ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40</a:t>
            </a:r>
          </a:p>
          <a:p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Иностранные языки 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22</a:t>
            </a:r>
            <a:r>
              <a:rPr lang="ru-RU" altLang="ru-RU" sz="2400" b="1" dirty="0" smtClean="0">
                <a:latin typeface="+mj-lt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+mj-lt"/>
                <a:cs typeface="Times New Roman" pitchFamily="18" charset="0"/>
              </a:rPr>
            </a:br>
            <a:r>
              <a:rPr lang="ru-RU" altLang="ru-RU" sz="2400" b="1" dirty="0" smtClean="0">
                <a:latin typeface="+mj-lt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+mj-lt"/>
                <a:cs typeface="Times New Roman" pitchFamily="18" charset="0"/>
              </a:rPr>
            </a:br>
            <a:r>
              <a:rPr lang="ru-RU" altLang="ru-RU" sz="2400" b="1" dirty="0" smtClean="0">
                <a:latin typeface="+mj-lt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+mj-lt"/>
                <a:cs typeface="Times New Roman" pitchFamily="18" charset="0"/>
              </a:rPr>
            </a:br>
            <a:endParaRPr lang="ru-RU" sz="2400" b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2532" name="Прямоугольник 14"/>
          <p:cNvSpPr>
            <a:spLocks noChangeArrowheads="1"/>
          </p:cNvSpPr>
          <p:nvPr/>
        </p:nvSpPr>
        <p:spPr bwMode="auto">
          <a:xfrm>
            <a:off x="285720" y="285728"/>
            <a:ext cx="87154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algn="ctr" latinLnBrk="1">
              <a:tabLst>
                <a:tab pos="45720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Минимальное количество баллов ЕГЭ, </a:t>
            </a:r>
          </a:p>
          <a:p>
            <a:pPr marL="800100" lvl="1" indent="-342900" algn="ctr" latinLnBrk="1">
              <a:tabLst>
                <a:tab pos="45720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подтверждающее освоение  </a:t>
            </a:r>
          </a:p>
          <a:p>
            <a:pPr marL="800100" lvl="1" indent="-342900" algn="ctr" latinLnBrk="1">
              <a:tabLst>
                <a:tab pos="45720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основной образовательной программы/ </a:t>
            </a:r>
          </a:p>
          <a:p>
            <a:pPr marL="800100" lvl="1" indent="-342900" algn="ctr" latinLnBrk="1">
              <a:tabLst>
                <a:tab pos="45720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необходимое  для поступления в ВУЗ</a:t>
            </a:r>
            <a:endParaRPr lang="ru-RU" altLang="ru-RU" sz="2400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200024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0" y="1125538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214438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357422" y="599560"/>
            <a:ext cx="50940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Запрещается на ГИА: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643050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+mj-lt"/>
              </a:rPr>
              <a:t>Обучающимся иметь при себе в ППЭ</a:t>
            </a:r>
          </a:p>
          <a:p>
            <a:pPr algn="ctr"/>
            <a:r>
              <a:rPr lang="ru-RU" sz="2800" dirty="0" smtClean="0">
                <a:latin typeface="+mj-lt"/>
              </a:rPr>
              <a:t>средства связи, </a:t>
            </a:r>
          </a:p>
          <a:p>
            <a:pPr algn="ctr"/>
            <a:r>
              <a:rPr lang="ru-RU" sz="2800" dirty="0" smtClean="0">
                <a:latin typeface="+mj-lt"/>
              </a:rPr>
              <a:t>электронно-вычислительную (программируемую) технику, </a:t>
            </a:r>
          </a:p>
          <a:p>
            <a:pPr algn="ctr"/>
            <a:r>
              <a:rPr lang="ru-RU" sz="2800" dirty="0" smtClean="0">
                <a:latin typeface="+mj-lt"/>
              </a:rPr>
              <a:t>фото, аудио и видеоаппаратуру, </a:t>
            </a:r>
          </a:p>
          <a:p>
            <a:pPr algn="ctr"/>
            <a:r>
              <a:rPr lang="ru-RU" sz="2800" dirty="0" smtClean="0">
                <a:latin typeface="+mj-lt"/>
              </a:rPr>
              <a:t>справочные материалы,</a:t>
            </a:r>
          </a:p>
          <a:p>
            <a:pPr algn="ctr"/>
            <a:r>
              <a:rPr lang="ru-RU" sz="2800" dirty="0" smtClean="0">
                <a:latin typeface="+mj-lt"/>
              </a:rPr>
              <a:t>письменные заметки, </a:t>
            </a:r>
          </a:p>
          <a:p>
            <a:pPr algn="ctr"/>
            <a:r>
              <a:rPr lang="ru-RU" sz="2800" dirty="0" smtClean="0">
                <a:latin typeface="+mj-lt"/>
              </a:rPr>
              <a:t>и иные средства хранения и </a:t>
            </a:r>
          </a:p>
          <a:p>
            <a:pPr algn="ctr"/>
            <a:r>
              <a:rPr lang="ru-RU" sz="2800" dirty="0" smtClean="0">
                <a:latin typeface="+mj-lt"/>
              </a:rPr>
              <a:t>передачи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0" y="1125538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214438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357422" y="599560"/>
            <a:ext cx="50940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Подача апелляций: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357298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 smtClean="0">
                <a:latin typeface="+mj-lt"/>
              </a:rPr>
              <a:t>Апелляция о нарушении </a:t>
            </a:r>
          </a:p>
          <a:p>
            <a:pPr lvl="0" algn="ctr"/>
            <a:r>
              <a:rPr lang="ru-RU" sz="2400" b="1" u="sng" dirty="0" smtClean="0">
                <a:latin typeface="+mj-lt"/>
              </a:rPr>
              <a:t>установленного порядка </a:t>
            </a:r>
          </a:p>
          <a:p>
            <a:pPr lvl="0" algn="ctr"/>
            <a:r>
              <a:rPr lang="ru-RU" sz="2400" b="1" u="sng" dirty="0" smtClean="0">
                <a:latin typeface="+mj-lt"/>
              </a:rPr>
              <a:t>проведения ГИА по учебному предмету </a:t>
            </a:r>
          </a:p>
          <a:p>
            <a:pPr lvl="0" algn="ctr"/>
            <a:r>
              <a:rPr lang="ru-RU" sz="2400" dirty="0" smtClean="0">
                <a:latin typeface="+mj-lt"/>
              </a:rPr>
              <a:t>подается</a:t>
            </a:r>
          </a:p>
          <a:p>
            <a:pPr lvl="0" algn="ctr"/>
            <a:r>
              <a:rPr lang="ru-RU" sz="2400" dirty="0" smtClean="0">
                <a:latin typeface="+mj-lt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 день проведения экзамена </a:t>
            </a:r>
            <a:r>
              <a:rPr lang="ru-RU" sz="2400" dirty="0" smtClean="0">
                <a:latin typeface="+mj-lt"/>
              </a:rPr>
              <a:t>по соответствующему учебному предмету </a:t>
            </a:r>
          </a:p>
          <a:p>
            <a:pPr lvl="0" algn="ctr"/>
            <a:r>
              <a:rPr lang="ru-RU" sz="2400" dirty="0" smtClean="0">
                <a:latin typeface="+mj-lt"/>
              </a:rPr>
              <a:t>члену ГЭК</a:t>
            </a:r>
            <a:r>
              <a:rPr lang="ru-RU" sz="2400" b="1" dirty="0" smtClean="0">
                <a:latin typeface="+mj-lt"/>
              </a:rPr>
              <a:t>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не покидая ППЭ</a:t>
            </a:r>
            <a:r>
              <a:rPr lang="ru-RU" sz="2400" b="1" dirty="0" smtClean="0">
                <a:latin typeface="+mj-lt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4214818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+mj-lt"/>
              </a:rPr>
              <a:t>Апелляция о несогласии </a:t>
            </a:r>
          </a:p>
          <a:p>
            <a:pPr algn="ctr"/>
            <a:r>
              <a:rPr lang="ru-RU" sz="2400" b="1" u="sng" dirty="0" smtClean="0">
                <a:latin typeface="+mj-lt"/>
              </a:rPr>
              <a:t>с выставленными баллами </a:t>
            </a:r>
          </a:p>
          <a:p>
            <a:pPr algn="ctr"/>
            <a:r>
              <a:rPr lang="ru-RU" sz="2400" dirty="0" smtClean="0">
                <a:latin typeface="+mj-lt"/>
              </a:rPr>
              <a:t>подается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 течение двух рабочих дней со дня объявления  результатов ГИА </a:t>
            </a:r>
          </a:p>
          <a:p>
            <a:pPr algn="ctr"/>
            <a:r>
              <a:rPr lang="ru-RU" sz="2400" dirty="0" smtClean="0">
                <a:latin typeface="+mj-lt"/>
              </a:rPr>
              <a:t>по соответствующему учебному предмету.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0" y="1125538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214438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57224" y="599560"/>
            <a:ext cx="764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Телефоны горячей линии: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428736"/>
            <a:ext cx="742955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b="1" dirty="0" smtClean="0">
                <a:latin typeface="+mj-lt"/>
              </a:rPr>
              <a:t>Департамент по надзору и контролю в сфере образования и информационной безопасности МОНСО 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(846) 333 75 06</a:t>
            </a:r>
          </a:p>
          <a:p>
            <a:pPr marL="365760" lvl="0" indent="-283464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b="1" dirty="0" smtClean="0">
                <a:latin typeface="+mj-lt"/>
              </a:rPr>
              <a:t>Поволжское управление МОНСО 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(84635) 6 26 82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3071810"/>
            <a:ext cx="764386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+mj-lt"/>
              </a:rPr>
              <a:t>Сайт    Поволжского управления</a:t>
            </a:r>
          </a:p>
          <a:p>
            <a:r>
              <a:rPr lang="ru-RU" sz="2000" b="1" dirty="0" smtClean="0">
                <a:latin typeface="+mj-lt"/>
              </a:rPr>
              <a:t>«ПОЛЕЗНЫЕ РЕСУРСЫ» - «Подготовка к ГИА»</a:t>
            </a:r>
          </a:p>
          <a:p>
            <a:r>
              <a:rPr lang="ru-RU" sz="2000" b="1" u="sng" dirty="0" smtClean="0">
                <a:latin typeface="+mj-lt"/>
                <a:hlinkClick r:id="rId3"/>
              </a:rPr>
              <a:t>http://www.ege.edu.ru</a:t>
            </a:r>
            <a:r>
              <a:rPr lang="ru-RU" sz="2000" b="1" dirty="0" smtClean="0">
                <a:latin typeface="+mj-lt"/>
              </a:rPr>
              <a:t>  портал ЕГЭ</a:t>
            </a:r>
          </a:p>
          <a:p>
            <a:r>
              <a:rPr lang="ru-RU" sz="2000" b="1" u="sng" dirty="0" smtClean="0">
                <a:latin typeface="+mj-lt"/>
                <a:hlinkClick r:id="rId4"/>
              </a:rPr>
              <a:t>http://obnadzor.gov.ru</a:t>
            </a:r>
            <a:r>
              <a:rPr lang="ru-RU" sz="2000" b="1" dirty="0" smtClean="0">
                <a:latin typeface="+mj-lt"/>
              </a:rPr>
              <a:t>  Официальный сайт </a:t>
            </a:r>
            <a:r>
              <a:rPr lang="ru-RU" sz="2000" b="1" dirty="0" err="1" smtClean="0">
                <a:latin typeface="+mj-lt"/>
              </a:rPr>
              <a:t>Рособрнадзора</a:t>
            </a:r>
            <a:endParaRPr lang="ru-RU" sz="2000" b="1" dirty="0" smtClean="0">
              <a:latin typeface="+mj-lt"/>
            </a:endParaRPr>
          </a:p>
          <a:p>
            <a:r>
              <a:rPr lang="ru-RU" sz="2000" b="1" u="sng" dirty="0" smtClean="0">
                <a:latin typeface="+mj-lt"/>
                <a:hlinkClick r:id="rId5"/>
              </a:rPr>
              <a:t>http://www.fipi.ru</a:t>
            </a:r>
            <a:r>
              <a:rPr lang="ru-RU" sz="2000" b="1" dirty="0" smtClean="0">
                <a:latin typeface="+mj-lt"/>
              </a:rPr>
              <a:t> «Федеральный институт педагогических измерений»</a:t>
            </a:r>
          </a:p>
          <a:p>
            <a:r>
              <a:rPr lang="ru-RU" sz="2000" b="1" u="sng" dirty="0" smtClean="0">
                <a:latin typeface="+mj-lt"/>
                <a:hlinkClick r:id="rId6"/>
              </a:rPr>
              <a:t>https://ege.sdamgia.ru/</a:t>
            </a:r>
            <a:r>
              <a:rPr lang="ru-RU" sz="2000" b="1" dirty="0" smtClean="0">
                <a:latin typeface="+mj-lt"/>
              </a:rPr>
              <a:t>   образовательный портал для подготовки к экзаменам</a:t>
            </a:r>
          </a:p>
          <a:p>
            <a:r>
              <a:rPr lang="ru-RU" sz="2000" b="1" u="sng" dirty="0" smtClean="0">
                <a:latin typeface="+mj-lt"/>
                <a:hlinkClick r:id="rId7"/>
              </a:rPr>
              <a:t>https://neznaika.pro/</a:t>
            </a:r>
            <a:r>
              <a:rPr lang="ru-RU" sz="2000" b="1" dirty="0" smtClean="0">
                <a:latin typeface="+mj-lt"/>
              </a:rPr>
              <a:t>  сайт для подготовки в ЕГЭ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1428750" y="195263"/>
            <a:ext cx="66722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1"/>
            <a:endParaRPr lang="ru-RU" altLang="ru-RU" sz="3200" b="1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740650" y="513397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539750" y="2357430"/>
            <a:ext cx="80660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/>
            <a:r>
              <a:rPr lang="ru-RU" altLang="ru-RU" sz="5400" b="1" i="1" dirty="0" smtClean="0">
                <a:solidFill>
                  <a:srgbClr val="C00000"/>
                </a:solidFill>
                <a:latin typeface="Bookman Old Style" pitchFamily="18" charset="0"/>
              </a:rPr>
              <a:t>Спасибо </a:t>
            </a:r>
          </a:p>
          <a:p>
            <a:pPr algn="ctr" latinLnBrk="1"/>
            <a:r>
              <a:rPr lang="ru-RU" altLang="ru-RU" sz="5400" b="1" i="1" dirty="0" smtClean="0">
                <a:solidFill>
                  <a:srgbClr val="C00000"/>
                </a:solidFill>
                <a:latin typeface="Bookman Old Style" pitchFamily="18" charset="0"/>
              </a:rPr>
              <a:t>за внимание!</a:t>
            </a:r>
            <a:endParaRPr lang="ru-RU" altLang="ru-RU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1428750" y="195263"/>
            <a:ext cx="66722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1"/>
            <a:endParaRPr lang="ru-RU" altLang="ru-RU" sz="3200" b="1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123" name="Прямоугольник 14"/>
          <p:cNvSpPr>
            <a:spLocks noChangeArrowheads="1"/>
          </p:cNvSpPr>
          <p:nvPr/>
        </p:nvSpPr>
        <p:spPr bwMode="auto">
          <a:xfrm>
            <a:off x="0" y="285728"/>
            <a:ext cx="9175750" cy="55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Итоги ЕГЭ-2016г.</a:t>
            </a:r>
            <a:endParaRPr lang="ru-RU" alt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71435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Прямоугольник 27"/>
          <p:cNvSpPr>
            <a:spLocks noChangeArrowheads="1"/>
          </p:cNvSpPr>
          <p:nvPr/>
        </p:nvSpPr>
        <p:spPr bwMode="auto">
          <a:xfrm>
            <a:off x="714348" y="714356"/>
            <a:ext cx="81486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/>
            <a:r>
              <a:rPr lang="ru-RU" altLang="ru-RU" sz="1600" b="1" dirty="0">
                <a:latin typeface="Bookman Old Style" pitchFamily="18" charset="0"/>
              </a:rPr>
              <a:t>Количество участников ЕГЭ  – </a:t>
            </a:r>
            <a:r>
              <a:rPr lang="ru-RU" altLang="ru-RU" sz="1600" b="1" dirty="0" smtClean="0">
                <a:latin typeface="Bookman Old Style" pitchFamily="18" charset="0"/>
              </a:rPr>
              <a:t>231чел. (выпускники дневных школ)</a:t>
            </a:r>
            <a:endParaRPr lang="ru-RU" altLang="ru-RU" sz="1600" dirty="0"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000108"/>
            <a:ext cx="6643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Bookman Old Style" pitchFamily="18" charset="0"/>
                <a:cs typeface="Times New Roman" pitchFamily="18" charset="0"/>
              </a:rPr>
              <a:t>Показатели ЕГЭ</a:t>
            </a:r>
            <a:endParaRPr lang="ru-RU" sz="16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1538" y="1428736"/>
          <a:ext cx="7215238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781"/>
                <a:gridCol w="2527507"/>
                <a:gridCol w="1785950"/>
              </a:tblGrid>
              <a:tr h="6156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2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Средний балл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по   м.р.Волжский</a:t>
                      </a:r>
                      <a:endParaRPr lang="ru-RU" sz="12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Средний балл                   по Самарской                    области</a:t>
                      </a:r>
                      <a:endParaRPr lang="ru-RU" sz="12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Русский язык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69,6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73,9</a:t>
                      </a:r>
                      <a:endParaRPr lang="ru-RU" sz="1400" b="1" dirty="0"/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Математика</a:t>
                      </a:r>
                      <a:r>
                        <a:rPr lang="ru-RU" sz="1400" b="1" baseline="0" dirty="0" smtClean="0">
                          <a:latin typeface="Bookman Old Style" pitchFamily="18" charset="0"/>
                        </a:rPr>
                        <a:t> (</a:t>
                      </a:r>
                      <a:r>
                        <a:rPr lang="ru-RU" sz="1400" b="1" baseline="0" dirty="0" err="1" smtClean="0">
                          <a:latin typeface="Bookman Old Style" pitchFamily="18" charset="0"/>
                        </a:rPr>
                        <a:t>проф.ур</a:t>
                      </a:r>
                      <a:r>
                        <a:rPr lang="ru-RU" sz="1400" b="1" baseline="0" dirty="0" smtClean="0">
                          <a:latin typeface="Bookman Old Style" pitchFamily="18" charset="0"/>
                        </a:rPr>
                        <a:t>.)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45,6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50,6</a:t>
                      </a:r>
                      <a:endParaRPr lang="ru-RU" sz="1400" b="1" dirty="0"/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Химия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51,5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59,6</a:t>
                      </a:r>
                      <a:endParaRPr lang="ru-RU" sz="1400" b="1" dirty="0"/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Биология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54,6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56,4</a:t>
                      </a:r>
                      <a:endParaRPr lang="ru-RU" sz="1400" b="1" dirty="0"/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Информатика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62,5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61,6</a:t>
                      </a:r>
                      <a:endParaRPr lang="ru-RU" sz="1400" b="1" dirty="0"/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Обществознание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55,1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56,5</a:t>
                      </a:r>
                      <a:endParaRPr lang="ru-RU" sz="1400" b="1" dirty="0"/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Литература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60,7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66,0</a:t>
                      </a:r>
                      <a:endParaRPr lang="ru-RU" sz="1400" b="1" dirty="0"/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История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51,8</a:t>
                      </a:r>
                      <a:endParaRPr lang="ru-RU" sz="1400" b="1" dirty="0"/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Физика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49,4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53,5</a:t>
                      </a:r>
                      <a:endParaRPr lang="ru-RU" sz="1400" b="1" dirty="0"/>
                    </a:p>
                  </a:txBody>
                  <a:tcPr/>
                </a:tc>
              </a:tr>
              <a:tr h="2931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Bookman Old Style" pitchFamily="18" charset="0"/>
                        </a:rPr>
                        <a:t>Английский язык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62,5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72,5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5357826"/>
          <a:ext cx="7500989" cy="1085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9184"/>
                <a:gridCol w="4311805"/>
              </a:tblGrid>
              <a:tr h="436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Награждены   медалью 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«За особые успехи в учении»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 выпускников  (13%)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6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Не получили аттестат о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среднем общем образовании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выпускника (0,9%)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572428" cy="357190"/>
          </a:xfrm>
        </p:spPr>
        <p:txBody>
          <a:bodyPr wrap="square">
            <a:noAutofit/>
          </a:bodyPr>
          <a:lstStyle/>
          <a:p>
            <a:pPr algn="ctr" eaLnBrk="1" fontAlgn="auto" latinLnBrk="0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Итоги ОГЭ-2016г.</a:t>
            </a:r>
            <a:endParaRPr lang="ru-RU" sz="2400" dirty="0">
              <a:solidFill>
                <a:srgbClr val="C00000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908050"/>
            <a:ext cx="8750331" cy="216376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eaLnBrk="1" fontAlgn="auto" latinLnBrk="0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400" dirty="0" smtClean="0"/>
          </a:p>
          <a:p>
            <a:pPr eaLnBrk="1" fontAlgn="auto" latinLnBrk="0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400" dirty="0"/>
          </a:p>
          <a:p>
            <a:pPr eaLnBrk="1" fontAlgn="auto" latinLnBrk="0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400" dirty="0" smtClean="0"/>
          </a:p>
          <a:p>
            <a:pPr eaLnBrk="1" fontAlgn="auto" latinLnBrk="0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400" dirty="0"/>
          </a:p>
          <a:p>
            <a:pPr eaLnBrk="1" fontAlgn="auto" latinLnBrk="0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400" dirty="0" smtClean="0"/>
          </a:p>
          <a:p>
            <a:pPr eaLnBrk="1" fontAlgn="auto" latinLnBrk="0" hangingPunct="1">
              <a:spcAft>
                <a:spcPts val="0"/>
              </a:spcAft>
              <a:buNone/>
              <a:defRPr/>
            </a:pPr>
            <a:endParaRPr lang="ru-RU" sz="1400" dirty="0"/>
          </a:p>
          <a:p>
            <a:pPr eaLnBrk="1" fontAlgn="auto" latinLnBrk="0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latinLnBrk="0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alt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latinLnBrk="0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alt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eaLnBrk="1" fontAlgn="auto" latinLnBrk="0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latinLnBrk="0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altLang="ru-RU" sz="1400" dirty="0" smtClean="0">
              <a:solidFill>
                <a:schemeClr val="tx1"/>
              </a:solidFill>
            </a:endParaRPr>
          </a:p>
          <a:p>
            <a:pPr eaLnBrk="1" fontAlgn="auto" latinLnBrk="0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 smtClean="0"/>
          </a:p>
          <a:p>
            <a:pPr marL="0" indent="0" eaLnBrk="1" fontAlgn="auto" latinLnBrk="0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  <a:p>
            <a:pPr marL="0" indent="0" eaLnBrk="1" fontAlgn="auto" latinLnBrk="0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/>
          </a:p>
          <a:p>
            <a:pPr marL="0" indent="0" eaLnBrk="1" fontAlgn="auto" latinLnBrk="0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  <a:p>
            <a:pPr marL="0" indent="0" eaLnBrk="1" fontAlgn="auto" latinLnBrk="0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71525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28596" y="3429001"/>
            <a:ext cx="8358246" cy="2714644"/>
          </a:xfrm>
          <a:prstGeom prst="round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>
              <a:solidFill>
                <a:srgbClr val="C00000"/>
              </a:solidFill>
            </a:endParaRPr>
          </a:p>
          <a:p>
            <a:pPr marL="285750" indent="-285750" fontAlgn="auto" latinLnBrk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altLang="ru-RU" sz="1200" dirty="0">
              <a:solidFill>
                <a:srgbClr val="C00000"/>
              </a:solidFill>
            </a:endParaRP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dirty="0"/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928670"/>
            <a:ext cx="7929618" cy="2120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Общее количество выпускников 9-х классов - 585 чел.</a:t>
            </a:r>
            <a:br>
              <a:rPr lang="ru-RU" dirty="0" smtClean="0"/>
            </a:br>
            <a:r>
              <a:rPr lang="ru-RU" dirty="0" smtClean="0"/>
              <a:t>Допущенных к ГИА - 580 чел. (99,1%)</a:t>
            </a:r>
            <a:br>
              <a:rPr lang="ru-RU" dirty="0" smtClean="0"/>
            </a:br>
            <a:r>
              <a:rPr lang="ru-RU" dirty="0" smtClean="0"/>
              <a:t>Не допущены к ГИА - 5 чел. (0,9%)</a:t>
            </a:r>
            <a:br>
              <a:rPr lang="ru-RU" dirty="0" smtClean="0"/>
            </a:br>
            <a:r>
              <a:rPr lang="ru-RU" dirty="0" smtClean="0"/>
              <a:t>Получили аттестат об основном общем образовании - 579 чел. (99%)</a:t>
            </a:r>
            <a:br>
              <a:rPr lang="ru-RU" dirty="0" smtClean="0"/>
            </a:br>
            <a:r>
              <a:rPr lang="ru-RU" dirty="0" smtClean="0"/>
              <a:t>Не получили аттестат - 6 чел. (в т.ч. не допущенные к ГИА)</a:t>
            </a:r>
            <a:endParaRPr lang="ru-RU" b="1" dirty="0" smtClean="0">
              <a:latin typeface="+mj-lt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500034" y="3643314"/>
          <a:ext cx="7715304" cy="255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4"/>
          <p:cNvSpPr>
            <a:spLocks noChangeArrowheads="1"/>
          </p:cNvSpPr>
          <p:nvPr/>
        </p:nvSpPr>
        <p:spPr bwMode="auto">
          <a:xfrm>
            <a:off x="1000100" y="3143249"/>
            <a:ext cx="728667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/>
            <a:r>
              <a:rPr lang="ru-RU" altLang="ru-RU" sz="1400" b="1" dirty="0" smtClean="0">
                <a:latin typeface="Bookman Old Style" pitchFamily="18" charset="0"/>
              </a:rPr>
              <a:t>Выбор предметов в 2016г.</a:t>
            </a:r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500166" y="357167"/>
            <a:ext cx="6315073" cy="21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ru-RU" alt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Учет результатов ГИА-9</a:t>
            </a:r>
            <a:endParaRPr lang="ru-RU" alt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9219" name="Прямоугольник 14"/>
          <p:cNvSpPr>
            <a:spLocks noChangeArrowheads="1"/>
          </p:cNvSpPr>
          <p:nvPr/>
        </p:nvSpPr>
        <p:spPr bwMode="auto">
          <a:xfrm>
            <a:off x="-31750" y="12700"/>
            <a:ext cx="917575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4" name="Прямоугольник 5"/>
          <p:cNvSpPr>
            <a:spLocks noChangeArrowheads="1"/>
          </p:cNvSpPr>
          <p:nvPr/>
        </p:nvSpPr>
        <p:spPr bwMode="auto">
          <a:xfrm>
            <a:off x="428596" y="1142984"/>
            <a:ext cx="36433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Математика:</a:t>
            </a:r>
          </a:p>
          <a:p>
            <a:endParaRPr lang="ru-RU" b="1" u="sng" dirty="0" smtClean="0">
              <a:latin typeface="+mj-lt"/>
            </a:endParaRPr>
          </a:p>
          <a:p>
            <a:r>
              <a:rPr lang="ru-RU" b="1" dirty="0" smtClean="0">
                <a:latin typeface="+mj-lt"/>
              </a:rPr>
              <a:t>Работа состоит из трёх модулей: «Алгебра», «Геометрия», </a:t>
            </a:r>
          </a:p>
          <a:p>
            <a:r>
              <a:rPr lang="ru-RU" b="1" dirty="0" smtClean="0">
                <a:latin typeface="+mj-lt"/>
              </a:rPr>
              <a:t>«Реальная математика». </a:t>
            </a:r>
          </a:p>
          <a:p>
            <a:r>
              <a:rPr lang="ru-RU" b="1" dirty="0" smtClean="0">
                <a:latin typeface="+mj-lt"/>
              </a:rPr>
              <a:t>Всего в работе 26 заданий. 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Максимальный балл- 32 б.</a:t>
            </a:r>
          </a:p>
          <a:p>
            <a:endParaRPr lang="ru-RU" altLang="ru-RU" dirty="0"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643314"/>
            <a:ext cx="371477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+mj-lt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Минимальный критерий -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8 баллов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(соответствует «3»)</a:t>
            </a:r>
            <a:r>
              <a:rPr lang="ru-RU" b="1" dirty="0" smtClean="0">
                <a:latin typeface="+mj-lt"/>
              </a:rPr>
              <a:t>, </a:t>
            </a:r>
          </a:p>
          <a:p>
            <a:r>
              <a:rPr lang="ru-RU" b="1" dirty="0" smtClean="0">
                <a:latin typeface="+mj-lt"/>
              </a:rPr>
              <a:t>из них – не менее 3 баллов </a:t>
            </a:r>
          </a:p>
          <a:p>
            <a:r>
              <a:rPr lang="ru-RU" b="1" dirty="0" smtClean="0">
                <a:latin typeface="+mj-lt"/>
              </a:rPr>
              <a:t>по «Алгебре», </a:t>
            </a:r>
          </a:p>
          <a:p>
            <a:r>
              <a:rPr lang="ru-RU" b="1" dirty="0" smtClean="0">
                <a:latin typeface="+mj-lt"/>
              </a:rPr>
              <a:t>не менее 2 баллов </a:t>
            </a:r>
          </a:p>
          <a:p>
            <a:r>
              <a:rPr lang="ru-RU" b="1" dirty="0" smtClean="0">
                <a:latin typeface="+mj-lt"/>
              </a:rPr>
              <a:t>по «Геометрии»,</a:t>
            </a:r>
          </a:p>
          <a:p>
            <a:r>
              <a:rPr lang="ru-RU" b="1" dirty="0" smtClean="0">
                <a:latin typeface="+mj-lt"/>
              </a:rPr>
              <a:t>не менее 2 баллов по «Реальной математике». </a:t>
            </a:r>
          </a:p>
        </p:txBody>
      </p:sp>
      <p:sp>
        <p:nvSpPr>
          <p:cNvPr id="14" name="Прямоугольник 5"/>
          <p:cNvSpPr>
            <a:spLocks noChangeArrowheads="1"/>
          </p:cNvSpPr>
          <p:nvPr/>
        </p:nvSpPr>
        <p:spPr bwMode="auto">
          <a:xfrm>
            <a:off x="4143372" y="1142985"/>
            <a:ext cx="435771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Русский язык:</a:t>
            </a:r>
          </a:p>
          <a:p>
            <a:endParaRPr lang="ru-RU" b="1" u="sng" dirty="0" smtClean="0">
              <a:latin typeface="+mj-lt"/>
            </a:endParaRPr>
          </a:p>
          <a:p>
            <a:r>
              <a:rPr lang="ru-RU" b="1" dirty="0" smtClean="0">
                <a:latin typeface="+mj-lt"/>
              </a:rPr>
              <a:t>Работа состоит из трёх частей. </a:t>
            </a:r>
          </a:p>
          <a:p>
            <a:r>
              <a:rPr lang="ru-RU" b="1" dirty="0" smtClean="0">
                <a:latin typeface="+mj-lt"/>
              </a:rPr>
              <a:t>Всего 26 заданий. </a:t>
            </a:r>
          </a:p>
          <a:p>
            <a:r>
              <a:rPr lang="ru-RU" b="1" dirty="0" smtClean="0">
                <a:latin typeface="+mj-lt"/>
              </a:rPr>
              <a:t>Часть 1 – краткое изложение</a:t>
            </a:r>
          </a:p>
          <a:p>
            <a:r>
              <a:rPr lang="ru-RU" b="1" dirty="0" smtClean="0">
                <a:latin typeface="+mj-lt"/>
              </a:rPr>
              <a:t>Часть 2– задания с кратким ответом.</a:t>
            </a:r>
          </a:p>
          <a:p>
            <a:r>
              <a:rPr lang="ru-RU" b="1" dirty="0" smtClean="0">
                <a:latin typeface="+mj-lt"/>
              </a:rPr>
              <a:t>Часть 3 – задание открытого типа с</a:t>
            </a:r>
          </a:p>
          <a:p>
            <a:r>
              <a:rPr lang="ru-RU" b="1" dirty="0" smtClean="0">
                <a:latin typeface="+mj-lt"/>
              </a:rPr>
              <a:t>развёрнутым ответом (сочинение)</a:t>
            </a:r>
          </a:p>
          <a:p>
            <a:endParaRPr lang="ru-RU" b="1" dirty="0" smtClean="0">
              <a:latin typeface="+mj-lt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Максимальный балл- 39 б.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Минимальный критерий – 15 баллов (соответствует «3»)</a:t>
            </a:r>
          </a:p>
          <a:p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ru-RU" altLang="ru-RU" sz="1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500166" y="357167"/>
            <a:ext cx="6315073" cy="21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ru-RU" alt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Учет результатов ГИА-9</a:t>
            </a:r>
            <a:endParaRPr lang="ru-RU" alt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9219" name="Прямоугольник 14"/>
          <p:cNvSpPr>
            <a:spLocks noChangeArrowheads="1"/>
          </p:cNvSpPr>
          <p:nvPr/>
        </p:nvSpPr>
        <p:spPr bwMode="auto">
          <a:xfrm>
            <a:off x="-31750" y="12700"/>
            <a:ext cx="917575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71472" y="1285860"/>
          <a:ext cx="792961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3071834"/>
              </a:tblGrid>
              <a:tr h="518976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Получение </a:t>
                      </a:r>
                    </a:p>
                    <a:p>
                      <a:pPr algn="ctr"/>
                      <a:r>
                        <a:rPr lang="ru-RU" sz="2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неудовлетворительных</a:t>
                      </a:r>
                    </a:p>
                    <a:p>
                      <a:pPr algn="ctr"/>
                      <a:r>
                        <a:rPr lang="ru-RU" sz="2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результатов</a:t>
                      </a:r>
                      <a:endParaRPr lang="ru-RU" sz="2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Возможность</a:t>
                      </a:r>
                      <a:endParaRPr lang="ru-RU" sz="2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189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Не более чем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по двум предметам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Повторно </a:t>
                      </a:r>
                    </a:p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допущены в                    текущем году</a:t>
                      </a:r>
                      <a:endParaRPr lang="ru-RU" sz="2400" b="0" dirty="0">
                        <a:latin typeface="+mj-lt"/>
                      </a:endParaRPr>
                    </a:p>
                  </a:txBody>
                  <a:tcPr/>
                </a:tc>
              </a:tr>
              <a:tr h="300460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Более чем по двум предметам</a:t>
                      </a:r>
                    </a:p>
                    <a:p>
                      <a:pPr algn="ctr"/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Повторная сдача не ранее </a:t>
                      </a:r>
                    </a:p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1 сентября 2017г.</a:t>
                      </a:r>
                      <a:endParaRPr lang="ru-RU" sz="2400" b="0" dirty="0">
                        <a:latin typeface="+mj-lt"/>
                      </a:endParaRPr>
                    </a:p>
                  </a:txBody>
                  <a:tcPr anchor="ctr"/>
                </a:tc>
              </a:tr>
              <a:tr h="5189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При повторном получении </a:t>
                      </a:r>
                      <a:r>
                        <a:rPr lang="ru-RU" sz="2400" baseline="0" dirty="0" smtClean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+mj-lt"/>
                        </a:rPr>
                        <a:t>«2»  н</a:t>
                      </a:r>
                      <a:r>
                        <a:rPr lang="ru-RU" sz="2400" dirty="0" smtClean="0">
                          <a:latin typeface="+mj-lt"/>
                        </a:rPr>
                        <a:t>а первой пересдаче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195263"/>
            <a:ext cx="66722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1"/>
            <a:endParaRPr lang="ru-RU" altLang="ru-RU" sz="3200" b="1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171" name="Прямоугольник 14"/>
          <p:cNvSpPr>
            <a:spLocks noChangeArrowheads="1"/>
          </p:cNvSpPr>
          <p:nvPr/>
        </p:nvSpPr>
        <p:spPr bwMode="auto">
          <a:xfrm>
            <a:off x="571472" y="214291"/>
            <a:ext cx="821537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ru-RU" alt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Государственная итоговая аттестация</a:t>
            </a:r>
            <a:endParaRPr lang="ru-RU" alt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Прямоугольник 3"/>
          <p:cNvSpPr>
            <a:spLocks noChangeArrowheads="1"/>
          </p:cNvSpPr>
          <p:nvPr/>
        </p:nvSpPr>
        <p:spPr bwMode="auto">
          <a:xfrm>
            <a:off x="1928794" y="4857760"/>
            <a:ext cx="4500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/>
            <a:endParaRPr lang="ru-RU" altLang="ru-RU" sz="1200" b="1" dirty="0">
              <a:latin typeface="Bookman Old Style" pitchFamily="18" charset="0"/>
            </a:endParaRPr>
          </a:p>
        </p:txBody>
      </p:sp>
      <p:sp>
        <p:nvSpPr>
          <p:cNvPr id="7184" name="Прямоугольник 14"/>
          <p:cNvSpPr>
            <a:spLocks noChangeArrowheads="1"/>
          </p:cNvSpPr>
          <p:nvPr/>
        </p:nvSpPr>
        <p:spPr bwMode="auto">
          <a:xfrm>
            <a:off x="5072066" y="3214686"/>
            <a:ext cx="4071934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/>
            <a:endParaRPr lang="ru-RU" altLang="ru-RU" sz="2000" b="1" dirty="0" smtClean="0">
              <a:latin typeface="Bookman Old Style" pitchFamily="18" charset="0"/>
            </a:endParaRPr>
          </a:p>
          <a:p>
            <a:pPr algn="ctr" latinLnBrk="1"/>
            <a:r>
              <a:rPr lang="ru-RU" altLang="ru-RU" sz="2000" b="1" dirty="0" smtClean="0">
                <a:latin typeface="Bookman Old Style" pitchFamily="18" charset="0"/>
              </a:rPr>
              <a:t>2 обязательных предмета</a:t>
            </a:r>
          </a:p>
          <a:p>
            <a:pPr algn="ctr" latinLnBrk="1"/>
            <a:r>
              <a:rPr lang="ru-RU" altLang="ru-RU" sz="2000" b="1" dirty="0" smtClean="0">
                <a:latin typeface="Bookman Old Style" pitchFamily="18" charset="0"/>
              </a:rPr>
              <a:t>2 – по выбору, </a:t>
            </a:r>
          </a:p>
          <a:p>
            <a:pPr algn="ctr" latinLnBrk="1"/>
            <a:r>
              <a:rPr lang="ru-RU" altLang="ru-RU" sz="2000" b="1" dirty="0" smtClean="0">
                <a:latin typeface="Bookman Old Style" pitchFamily="18" charset="0"/>
              </a:rPr>
              <a:t>общее количество  ОГЭ</a:t>
            </a:r>
          </a:p>
          <a:p>
            <a:pPr algn="ctr" latinLnBrk="1"/>
            <a:r>
              <a:rPr lang="ru-RU" altLang="ru-RU" sz="2000" b="1" dirty="0" smtClean="0">
                <a:latin typeface="Bookman Old Style" pitchFamily="18" charset="0"/>
              </a:rPr>
              <a:t>не превышает 4 </a:t>
            </a:r>
            <a:endParaRPr lang="ru-RU" alt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2500306"/>
            <a:ext cx="49292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+mj-lt"/>
              </a:rPr>
              <a:t>ОГЭ (9 классы)</a:t>
            </a:r>
            <a:r>
              <a:rPr lang="ru-RU" sz="2000" b="1" i="1" dirty="0" smtClean="0">
                <a:latin typeface="+mj-lt"/>
              </a:rPr>
              <a:t>- ПОРЯДОК</a:t>
            </a:r>
            <a:br>
              <a:rPr lang="ru-RU" sz="2000" b="1" i="1" dirty="0" smtClean="0">
                <a:latin typeface="+mj-lt"/>
              </a:rPr>
            </a:br>
            <a:r>
              <a:rPr lang="ru-RU" sz="2000" b="1" i="1" dirty="0" smtClean="0">
                <a:latin typeface="+mj-lt"/>
              </a:rPr>
              <a:t>проведения государственной итоговой аттестации </a:t>
            </a:r>
            <a:br>
              <a:rPr lang="ru-RU" sz="2000" b="1" i="1" dirty="0" smtClean="0">
                <a:latin typeface="+mj-lt"/>
              </a:rPr>
            </a:br>
            <a:r>
              <a:rPr lang="ru-RU" sz="2000" b="1" i="1" dirty="0" smtClean="0">
                <a:latin typeface="+mj-lt"/>
              </a:rPr>
              <a:t>по образовательным программам основного общего образования</a:t>
            </a:r>
          </a:p>
          <a:p>
            <a:pPr algn="ctr"/>
            <a:r>
              <a:rPr lang="ru-RU" sz="2000" i="1" dirty="0" smtClean="0">
                <a:latin typeface="+mj-lt"/>
              </a:rPr>
              <a:t>(утвержден приказом </a:t>
            </a:r>
          </a:p>
          <a:p>
            <a:pPr algn="ctr"/>
            <a:r>
              <a:rPr lang="ru-RU" sz="2000" i="1" dirty="0" err="1" smtClean="0">
                <a:latin typeface="+mj-lt"/>
              </a:rPr>
              <a:t>Минобрнауки</a:t>
            </a:r>
            <a:r>
              <a:rPr lang="ru-RU" sz="2000" i="1" dirty="0" smtClean="0">
                <a:latin typeface="+mj-lt"/>
              </a:rPr>
              <a:t> России                      </a:t>
            </a:r>
          </a:p>
          <a:p>
            <a:pPr algn="ctr"/>
            <a:r>
              <a:rPr lang="ru-RU" sz="2000" i="1" dirty="0" smtClean="0">
                <a:latin typeface="+mj-lt"/>
              </a:rPr>
              <a:t>от 25 декабря 2013 г. N 1394 с последующими изменениями).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+mj-lt"/>
              </a:rPr>
              <a:t>Подача заявлений  до 1 марта</a:t>
            </a:r>
          </a:p>
        </p:txBody>
      </p:sp>
      <p:sp>
        <p:nvSpPr>
          <p:cNvPr id="22" name="Прямоугольник 5"/>
          <p:cNvSpPr>
            <a:spLocks noChangeArrowheads="1"/>
          </p:cNvSpPr>
          <p:nvPr/>
        </p:nvSpPr>
        <p:spPr bwMode="auto">
          <a:xfrm>
            <a:off x="357158" y="1142984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ГИА-9: </a:t>
            </a:r>
          </a:p>
          <a:p>
            <a:pPr algn="ctr"/>
            <a:r>
              <a:rPr lang="ru-RU" alt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ОГЭ или ГВЭ (для детей- инвалидов, детей с ОВЗ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)</a:t>
            </a:r>
            <a:endParaRPr lang="ru-RU" altLang="ru-RU" sz="20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195263"/>
            <a:ext cx="66722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1"/>
            <a:endParaRPr lang="ru-RU" altLang="ru-RU" sz="3200" b="1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171" name="Прямоугольник 14"/>
          <p:cNvSpPr>
            <a:spLocks noChangeArrowheads="1"/>
          </p:cNvSpPr>
          <p:nvPr/>
        </p:nvSpPr>
        <p:spPr bwMode="auto">
          <a:xfrm>
            <a:off x="571472" y="214291"/>
            <a:ext cx="821537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ru-RU" alt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Государственная итоговая аттестация</a:t>
            </a:r>
            <a:endParaRPr lang="ru-RU" alt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Прямоугольник 18"/>
          <p:cNvSpPr>
            <a:spLocks noChangeArrowheads="1"/>
          </p:cNvSpPr>
          <p:nvPr/>
        </p:nvSpPr>
        <p:spPr bwMode="auto">
          <a:xfrm>
            <a:off x="357158" y="2571744"/>
            <a:ext cx="507209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+mj-lt"/>
              </a:rPr>
              <a:t>ЕГЭ (11 классы) </a:t>
            </a:r>
            <a:r>
              <a:rPr lang="ru-RU" sz="2000" b="1" i="1" dirty="0" smtClean="0">
                <a:latin typeface="+mj-lt"/>
              </a:rPr>
              <a:t>-ПОРЯДОК</a:t>
            </a:r>
            <a:br>
              <a:rPr lang="ru-RU" sz="2000" b="1" i="1" dirty="0" smtClean="0">
                <a:latin typeface="+mj-lt"/>
              </a:rPr>
            </a:br>
            <a:r>
              <a:rPr lang="ru-RU" sz="2000" b="1" i="1" dirty="0" smtClean="0">
                <a:latin typeface="+mj-lt"/>
              </a:rPr>
              <a:t>проведения государственной итоговой аттестации </a:t>
            </a:r>
            <a:br>
              <a:rPr lang="ru-RU" sz="2000" b="1" i="1" dirty="0" smtClean="0">
                <a:latin typeface="+mj-lt"/>
              </a:rPr>
            </a:br>
            <a:r>
              <a:rPr lang="ru-RU" sz="2000" b="1" i="1" dirty="0" smtClean="0">
                <a:latin typeface="+mj-lt"/>
              </a:rPr>
              <a:t>по образовательным программам среднего общего образования</a:t>
            </a:r>
          </a:p>
          <a:p>
            <a:pPr algn="ctr"/>
            <a:r>
              <a:rPr lang="ru-RU" sz="2000" i="1" dirty="0" smtClean="0">
                <a:latin typeface="+mj-lt"/>
              </a:rPr>
              <a:t>(утвержден приказом </a:t>
            </a:r>
            <a:r>
              <a:rPr lang="ru-RU" sz="2000" i="1" dirty="0" err="1" smtClean="0">
                <a:latin typeface="+mj-lt"/>
              </a:rPr>
              <a:t>Минобрнауки</a:t>
            </a:r>
            <a:r>
              <a:rPr lang="ru-RU" sz="2000" i="1" dirty="0" smtClean="0">
                <a:latin typeface="+mj-lt"/>
              </a:rPr>
              <a:t> России от </a:t>
            </a:r>
            <a:r>
              <a:rPr lang="ru-RU" sz="2000" i="1" dirty="0" smtClean="0">
                <a:latin typeface="+mj-lt"/>
                <a:cs typeface="Arial" pitchFamily="34" charset="0"/>
              </a:rPr>
              <a:t>26.12.2013 №1400     </a:t>
            </a:r>
            <a:r>
              <a:rPr lang="ru-RU" sz="2000" i="1" dirty="0" smtClean="0">
                <a:latin typeface="+mj-lt"/>
              </a:rPr>
              <a:t>с последующими изменениями).</a:t>
            </a:r>
          </a:p>
          <a:p>
            <a:pPr algn="ctr"/>
            <a:endParaRPr lang="ru-RU" sz="2000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+mj-lt"/>
              </a:rPr>
              <a:t>Подача заявлений  до 1 февраля</a:t>
            </a:r>
          </a:p>
          <a:p>
            <a:pPr algn="ctr"/>
            <a:endParaRPr lang="ru-RU" sz="2000" i="1" dirty="0" smtClean="0">
              <a:latin typeface="+mj-lt"/>
            </a:endParaRPr>
          </a:p>
          <a:p>
            <a:pPr algn="ctr"/>
            <a:endParaRPr lang="ru-RU" sz="1400" i="1" dirty="0" smtClean="0">
              <a:latin typeface="+mj-lt"/>
            </a:endParaRPr>
          </a:p>
          <a:p>
            <a:endParaRPr lang="ru-RU" altLang="ru-RU" sz="1400" dirty="0"/>
          </a:p>
        </p:txBody>
      </p:sp>
      <p:sp>
        <p:nvSpPr>
          <p:cNvPr id="7180" name="Прямоугольник 3"/>
          <p:cNvSpPr>
            <a:spLocks noChangeArrowheads="1"/>
          </p:cNvSpPr>
          <p:nvPr/>
        </p:nvSpPr>
        <p:spPr bwMode="auto">
          <a:xfrm>
            <a:off x="1928794" y="4857760"/>
            <a:ext cx="4500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/>
            <a:endParaRPr lang="ru-RU" altLang="ru-RU" sz="1200" b="1" dirty="0">
              <a:latin typeface="Bookman Old Style" pitchFamily="18" charset="0"/>
            </a:endParaRPr>
          </a:p>
        </p:txBody>
      </p:sp>
      <p:sp>
        <p:nvSpPr>
          <p:cNvPr id="19" name="Прямоугольник 14"/>
          <p:cNvSpPr>
            <a:spLocks noChangeArrowheads="1"/>
          </p:cNvSpPr>
          <p:nvPr/>
        </p:nvSpPr>
        <p:spPr bwMode="auto">
          <a:xfrm>
            <a:off x="5715008" y="2928934"/>
            <a:ext cx="307183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/>
            <a:r>
              <a:rPr lang="ru-RU" altLang="ru-RU" sz="2000" b="1" dirty="0" smtClean="0">
                <a:latin typeface="Bookman Old Style" pitchFamily="18" charset="0"/>
              </a:rPr>
              <a:t>2 обязательных </a:t>
            </a:r>
          </a:p>
          <a:p>
            <a:pPr algn="ctr" latinLnBrk="1"/>
            <a:r>
              <a:rPr lang="ru-RU" altLang="ru-RU" sz="2000" b="1" dirty="0" smtClean="0">
                <a:latin typeface="Bookman Old Style" pitchFamily="18" charset="0"/>
              </a:rPr>
              <a:t>предмета, </a:t>
            </a:r>
          </a:p>
          <a:p>
            <a:pPr algn="ctr" latinLnBrk="1"/>
            <a:r>
              <a:rPr lang="ru-RU" altLang="ru-RU" sz="2000" b="1" dirty="0" smtClean="0">
                <a:latin typeface="Bookman Old Style" pitchFamily="18" charset="0"/>
              </a:rPr>
              <a:t>Любое количество </a:t>
            </a:r>
          </a:p>
          <a:p>
            <a:pPr algn="ctr" latinLnBrk="1"/>
            <a:r>
              <a:rPr lang="ru-RU" altLang="ru-RU" sz="2000" b="1" dirty="0" smtClean="0">
                <a:latin typeface="Bookman Old Style" pitchFamily="18" charset="0"/>
              </a:rPr>
              <a:t>из     предложенных предметов – </a:t>
            </a:r>
          </a:p>
          <a:p>
            <a:pPr algn="ctr" latinLnBrk="1"/>
            <a:r>
              <a:rPr lang="ru-RU" altLang="ru-RU" sz="2000" b="1" dirty="0" smtClean="0">
                <a:latin typeface="Bookman Old Style" pitchFamily="18" charset="0"/>
              </a:rPr>
              <a:t>по выбору</a:t>
            </a:r>
            <a:endParaRPr lang="ru-RU" altLang="ru-RU" sz="2000" dirty="0"/>
          </a:p>
        </p:txBody>
      </p:sp>
      <p:sp>
        <p:nvSpPr>
          <p:cNvPr id="23" name="Прямоугольник 5"/>
          <p:cNvSpPr>
            <a:spLocks noChangeArrowheads="1"/>
          </p:cNvSpPr>
          <p:nvPr/>
        </p:nvSpPr>
        <p:spPr bwMode="auto">
          <a:xfrm>
            <a:off x="214282" y="1357298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ГИА-11: ЕГЭ или ГВЭ (для детей- инвалидов, детей с ОВЗ)</a:t>
            </a:r>
            <a:endParaRPr lang="ru-RU" altLang="ru-RU" sz="24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0" y="1125538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500034" y="1928802"/>
            <a:ext cx="80010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Для выпускников 11 классов </a:t>
            </a:r>
          </a:p>
          <a:p>
            <a:pPr algn="ctr"/>
            <a:r>
              <a:rPr lang="ru-RU" sz="2400" b="1" dirty="0" smtClean="0">
                <a:latin typeface="+mj-lt"/>
              </a:rPr>
              <a:t>(три этапа)</a:t>
            </a:r>
            <a:r>
              <a:rPr lang="ru-RU" sz="2400" dirty="0" smtClean="0">
                <a:latin typeface="+mj-lt"/>
              </a:rPr>
              <a:t>:</a:t>
            </a:r>
          </a:p>
          <a:p>
            <a:pPr algn="ctr"/>
            <a:endParaRPr lang="ru-RU" sz="2400" dirty="0" smtClean="0"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Досрочный - с 23 марта по 14 апреля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/>
            <a:r>
              <a:rPr lang="ru-RU" sz="2400" b="1" dirty="0" smtClean="0">
                <a:latin typeface="+mj-lt"/>
              </a:rPr>
              <a:t>Основной  -с 29 мая по 1 июля</a:t>
            </a:r>
          </a:p>
          <a:p>
            <a:pPr algn="ctr"/>
            <a:endParaRPr lang="ru-RU" sz="2400" b="1" dirty="0" smtClean="0"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Дополнительный (сентябрьский). </a:t>
            </a:r>
          </a:p>
          <a:p>
            <a:endParaRPr lang="ru-RU" sz="2400" dirty="0" smtClean="0">
              <a:latin typeface="+mj-lt"/>
            </a:endParaRPr>
          </a:p>
        </p:txBody>
      </p:sp>
      <p:sp>
        <p:nvSpPr>
          <p:cNvPr id="22532" name="Прямоугольник 14"/>
          <p:cNvSpPr>
            <a:spLocks noChangeArrowheads="1"/>
          </p:cNvSpPr>
          <p:nvPr/>
        </p:nvSpPr>
        <p:spPr bwMode="auto">
          <a:xfrm>
            <a:off x="285720" y="428604"/>
            <a:ext cx="871543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algn="ctr" latinLnBrk="1">
              <a:tabLst>
                <a:tab pos="4572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Проведение экзаменов в 2017 г.</a:t>
            </a:r>
            <a:endParaRPr lang="ru-RU" altLang="ru-RU" sz="2800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214438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Прямоугольник 14"/>
          <p:cNvSpPr>
            <a:spLocks noChangeArrowheads="1"/>
          </p:cNvSpPr>
          <p:nvPr/>
        </p:nvSpPr>
        <p:spPr bwMode="auto">
          <a:xfrm>
            <a:off x="0" y="-242888"/>
            <a:ext cx="9144000" cy="174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algn="ctr" latinLnBrk="1">
              <a:tabLst>
                <a:tab pos="457200" algn="l"/>
              </a:tabLst>
            </a:pPr>
            <a:endParaRPr lang="ru-RU" alt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14"/>
          <p:cNvSpPr>
            <a:spLocks noChangeArrowheads="1"/>
          </p:cNvSpPr>
          <p:nvPr/>
        </p:nvSpPr>
        <p:spPr bwMode="auto">
          <a:xfrm>
            <a:off x="285720" y="428604"/>
            <a:ext cx="871543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algn="ctr" latinLnBrk="1">
              <a:tabLst>
                <a:tab pos="457200" algn="l"/>
              </a:tabLst>
            </a:pPr>
            <a:r>
              <a:rPr lang="ru-RU" sz="2800" b="1" u="sng" dirty="0" smtClean="0">
                <a:solidFill>
                  <a:srgbClr val="C00000"/>
                </a:solidFill>
                <a:latin typeface="+mj-lt"/>
              </a:rPr>
              <a:t>Проект расписания экзаменов в 2017 г.</a:t>
            </a:r>
            <a:endParaRPr lang="ru-RU" altLang="ru-RU" sz="2800" b="1" u="sng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57290" y="1071546"/>
          <a:ext cx="6500858" cy="5214973"/>
        </p:xfrm>
        <a:graphic>
          <a:graphicData uri="http://schemas.openxmlformats.org/drawingml/2006/table">
            <a:tbl>
              <a:tblPr/>
              <a:tblGrid>
                <a:gridCol w="2084094"/>
                <a:gridCol w="4416764"/>
              </a:tblGrid>
              <a:tr h="394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Дата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ЕГЭ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8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29 мая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география, информатика  и ИКТ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31 мая (ср)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математика Б 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2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математика П 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5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7 июня (ср)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физика, литература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9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5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13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иностранные языки, </a:t>
                      </a:r>
                      <a:endParaRPr lang="ru-RU" sz="2000" b="1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15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иностранные языки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устн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16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иностранные языки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устн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5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19 июня (</a:t>
                      </a:r>
                      <a:r>
                        <a:rPr lang="ru-RU" sz="2000" b="1" dirty="0" err="1">
                          <a:latin typeface="+mj-lt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химия, история</a:t>
                      </a:r>
                    </a:p>
                  </a:txBody>
                  <a:tcPr marL="64394" marR="64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Другая 1">
    <a:majorFont>
      <a:latin typeface="Bookman Old Style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Другая 1">
    <a:majorFont>
      <a:latin typeface="Bookman Old Style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5777</TotalTime>
  <Words>776</Words>
  <Application>Microsoft Office PowerPoint</Application>
  <PresentationFormat>Экран (4:3)</PresentationFormat>
  <Paragraphs>260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Слайд 1</vt:lpstr>
      <vt:lpstr>Слайд 2</vt:lpstr>
      <vt:lpstr>Итоги ОГЭ-2016г.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Проект расписания экзаменов в 2017 г. </vt:lpstr>
      <vt:lpstr>Слайд 12</vt:lpstr>
      <vt:lpstr>Слайд 13</vt:lpstr>
      <vt:lpstr>Слайд 14</vt:lpstr>
      <vt:lpstr>Слайд 15</vt:lpstr>
      <vt:lpstr>Слайд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Bobkova</cp:lastModifiedBy>
  <cp:revision>539</cp:revision>
  <cp:lastPrinted>2016-08-17T05:25:55Z</cp:lastPrinted>
  <dcterms:created xsi:type="dcterms:W3CDTF">2014-04-01T16:35:38Z</dcterms:created>
  <dcterms:modified xsi:type="dcterms:W3CDTF">2017-02-02T08:30:33Z</dcterms:modified>
</cp:coreProperties>
</file>